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2"/>
  </p:notesMasterIdLst>
  <p:sldIdLst>
    <p:sldId id="257" r:id="rId2"/>
    <p:sldId id="317" r:id="rId3"/>
    <p:sldId id="258" r:id="rId4"/>
    <p:sldId id="259" r:id="rId5"/>
    <p:sldId id="260" r:id="rId6"/>
    <p:sldId id="261" r:id="rId7"/>
    <p:sldId id="262" r:id="rId8"/>
    <p:sldId id="263" r:id="rId9"/>
    <p:sldId id="264" r:id="rId10"/>
    <p:sldId id="270" r:id="rId11"/>
    <p:sldId id="265" r:id="rId12"/>
    <p:sldId id="267" r:id="rId13"/>
    <p:sldId id="268" r:id="rId14"/>
    <p:sldId id="271" r:id="rId15"/>
    <p:sldId id="272" r:id="rId16"/>
    <p:sldId id="273" r:id="rId17"/>
    <p:sldId id="274" r:id="rId18"/>
    <p:sldId id="275" r:id="rId19"/>
    <p:sldId id="276" r:id="rId20"/>
    <p:sldId id="277" r:id="rId21"/>
    <p:sldId id="278" r:id="rId22"/>
    <p:sldId id="279" r:id="rId23"/>
    <p:sldId id="280" r:id="rId24"/>
    <p:sldId id="281" r:id="rId25"/>
    <p:sldId id="269"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314"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5" r:id="rId59"/>
    <p:sldId id="316" r:id="rId60"/>
    <p:sldId id="295"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75"/>
  </p:normalViewPr>
  <p:slideViewPr>
    <p:cSldViewPr snapToGrid="0" snapToObjects="1">
      <p:cViewPr varScale="1">
        <p:scale>
          <a:sx n="112" d="100"/>
          <a:sy n="112" d="100"/>
        </p:scale>
        <p:origin x="1640"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35.png>
</file>

<file path=ppt/media/image36.png>
</file>

<file path=ppt/media/image37.jpeg>
</file>

<file path=ppt/media/image38.jpe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jpg>
</file>

<file path=ppt/media/image66.png>
</file>

<file path=ppt/media/image67.png>
</file>

<file path=ppt/media/image68.png>
</file>

<file path=ppt/media/image69.jpg>
</file>

<file path=ppt/media/image7.png>
</file>

<file path=ppt/media/image70.png>
</file>

<file path=ppt/media/image71.png>
</file>

<file path=ppt/media/image72.png>
</file>

<file path=ppt/media/image73.png>
</file>

<file path=ppt/media/image74.jpg>
</file>

<file path=ppt/media/image75.jpg>
</file>

<file path=ppt/media/image7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9DEE77B-FAEC-1C42-86FF-ADBF315AF60C}" type="datetimeFigureOut">
              <a:rPr lang="en-US" smtClean="0"/>
              <a:t>3/26/17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D0BBE5-8998-F14A-8F53-3E094421E08C}" type="slidenum">
              <a:rPr lang="en-US" smtClean="0"/>
              <a:t>‹#›</a:t>
            </a:fld>
            <a:endParaRPr lang="en-US"/>
          </a:p>
        </p:txBody>
      </p:sp>
    </p:spTree>
    <p:extLst>
      <p:ext uri="{BB962C8B-B14F-4D97-AF65-F5344CB8AC3E}">
        <p14:creationId xmlns:p14="http://schemas.microsoft.com/office/powerpoint/2010/main" val="376478801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Recent research has indicated that people spend</a:t>
            </a:r>
            <a:r>
              <a:rPr lang="en-US" baseline="0" dirty="0" smtClean="0"/>
              <a:t> a great deal of their lives socializing, or interacting with other people. Since social interactions make up so much of our lives, understanding them is a fundamental part of understanding human behavior. We’d like to be able to make better predictions about people’s social behavior, and possibly to improve the interactions in order to make them more beneficial. Social interactions are very complex so analyzing and modeling them is not an easy task. This is a good area for interdisciplinary research going forward, which can benefit both from the modeling know-how of statisticians and computer scientists, and a deeper understanding of the subtleties of human behavior studied by cognitive and social scientists.</a:t>
            </a:r>
          </a:p>
          <a:p>
            <a:endParaRPr lang="en-US" baseline="0" dirty="0" smtClean="0"/>
          </a:p>
          <a:p>
            <a:r>
              <a:rPr lang="en-US" baseline="0" dirty="0" smtClean="0"/>
              <a:t>Why analyze? </a:t>
            </a:r>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solidFill>
                  <a:prstClr val="black"/>
                </a:solidFill>
                <a:latin typeface="Calibri"/>
              </a:rPr>
              <a:pPr/>
              <a:t>3</a:t>
            </a:fld>
            <a:endParaRPr lang="en-US">
              <a:solidFill>
                <a:prstClr val="black"/>
              </a:solidFill>
              <a:latin typeface="Calibri"/>
            </a:endParaRPr>
          </a:p>
        </p:txBody>
      </p:sp>
    </p:spTree>
    <p:extLst>
      <p:ext uri="{BB962C8B-B14F-4D97-AF65-F5344CB8AC3E}">
        <p14:creationId xmlns:p14="http://schemas.microsoft.com/office/powerpoint/2010/main" val="1838052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hape 167"/>
          <p:cNvSpPr>
            <a:spLocks noGrp="1" noRot="1" noChangeAspect="1" noTextEdit="1"/>
          </p:cNvSpPr>
          <p:nvPr>
            <p:ph type="sldImg"/>
          </p:nvPr>
        </p:nvSpPr>
        <p:spPr>
          <a:ln/>
        </p:spPr>
      </p:sp>
      <p:sp>
        <p:nvSpPr>
          <p:cNvPr id="38914" name="Shape 168"/>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I’l start by telling you a story about Bob.</a:t>
            </a:r>
          </a:p>
          <a:p>
            <a:r>
              <a:rPr lang="en-US" altLang="en-US">
                <a:latin typeface="Calibri" charset="0"/>
                <a:ea typeface="Calibri" charset="0"/>
                <a:cs typeface="Calibri" charset="0"/>
                <a:sym typeface="Calibri" charset="0"/>
              </a:rPr>
              <a:t>Not his real name of course. </a:t>
            </a:r>
          </a:p>
          <a:p>
            <a:r>
              <a:rPr lang="en-US" altLang="en-US">
                <a:latin typeface="Calibri" charset="0"/>
                <a:ea typeface="Calibri" charset="0"/>
                <a:cs typeface="Calibri" charset="0"/>
                <a:sym typeface="Calibri" charset="0"/>
              </a:rPr>
              <a:t>But Bob is a real person. </a:t>
            </a: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Bob’s percent kidney function is on the y axis 0-100.</a:t>
            </a:r>
          </a:p>
          <a:p>
            <a:r>
              <a:rPr lang="en-US" altLang="en-US">
                <a:latin typeface="Calibri" charset="0"/>
                <a:ea typeface="Calibri" charset="0"/>
                <a:cs typeface="Calibri" charset="0"/>
                <a:sym typeface="Calibri" charset="0"/>
              </a:rPr>
              <a:t>Bob’s age is on the x-axis starting at age 47</a:t>
            </a:r>
          </a:p>
          <a:p>
            <a:r>
              <a:rPr lang="en-US" altLang="en-US">
                <a:latin typeface="Calibri" charset="0"/>
                <a:ea typeface="Calibri" charset="0"/>
                <a:cs typeface="Calibri" charset="0"/>
                <a:sym typeface="Calibri" charset="0"/>
              </a:rPr>
              <a:t>The legend over shows the different types of events and medical care Bob receives</a:t>
            </a:r>
          </a:p>
        </p:txBody>
      </p:sp>
    </p:spTree>
    <p:extLst>
      <p:ext uri="{BB962C8B-B14F-4D97-AF65-F5344CB8AC3E}">
        <p14:creationId xmlns:p14="http://schemas.microsoft.com/office/powerpoint/2010/main" val="5328598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hape 185"/>
          <p:cNvSpPr>
            <a:spLocks noGrp="1" noRot="1" noChangeAspect="1" noTextEdit="1"/>
          </p:cNvSpPr>
          <p:nvPr>
            <p:ph type="sldImg"/>
          </p:nvPr>
        </p:nvSpPr>
        <p:spPr>
          <a:ln/>
        </p:spPr>
      </p:sp>
      <p:sp>
        <p:nvSpPr>
          <p:cNvPr id="40962" name="Shape 186"/>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Bob first meets Duke health system about 15 years ago at age 47. </a:t>
            </a:r>
          </a:p>
          <a:p>
            <a:r>
              <a:rPr lang="en-US" altLang="en-US">
                <a:latin typeface="Calibri" charset="0"/>
                <a:ea typeface="Calibri" charset="0"/>
                <a:cs typeface="Calibri" charset="0"/>
                <a:sym typeface="Calibri" charset="0"/>
              </a:rPr>
              <a:t>Bob shows up at the ED about a half-dozen times, gets a battery of tests.</a:t>
            </a:r>
          </a:p>
          <a:p>
            <a:r>
              <a:rPr lang="en-US" altLang="en-US">
                <a:latin typeface="Calibri" charset="0"/>
                <a:ea typeface="Calibri" charset="0"/>
                <a:cs typeface="Calibri" charset="0"/>
                <a:sym typeface="Calibri" charset="0"/>
              </a:rPr>
              <a:t>We collect enough data on Bob to know that he has </a:t>
            </a:r>
          </a:p>
          <a:p>
            <a:r>
              <a:rPr lang="en-US" altLang="en-US">
                <a:latin typeface="Calibri" charset="0"/>
                <a:ea typeface="Calibri" charset="0"/>
                <a:cs typeface="Calibri" charset="0"/>
                <a:sym typeface="Calibri" charset="0"/>
              </a:rPr>
              <a:t>Uncontrolled diabetes and HTN</a:t>
            </a:r>
          </a:p>
          <a:p>
            <a:r>
              <a:rPr lang="en-US" altLang="en-US">
                <a:latin typeface="Calibri" charset="0"/>
                <a:ea typeface="Calibri" charset="0"/>
                <a:cs typeface="Calibri" charset="0"/>
                <a:sym typeface="Calibri" charset="0"/>
              </a:rPr>
              <a:t>He has normal kidney function but evidence of kidney damage</a:t>
            </a:r>
          </a:p>
          <a:p>
            <a:endParaRPr lang="en-US" altLang="en-US">
              <a:latin typeface="Calibri" charset="0"/>
              <a:ea typeface="Calibri" charset="0"/>
              <a:cs typeface="Calibri" charset="0"/>
              <a:sym typeface="Calibri" charset="0"/>
            </a:endParaRPr>
          </a:p>
        </p:txBody>
      </p:sp>
    </p:spTree>
    <p:extLst>
      <p:ext uri="{BB962C8B-B14F-4D97-AF65-F5344CB8AC3E}">
        <p14:creationId xmlns:p14="http://schemas.microsoft.com/office/powerpoint/2010/main" val="1652038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hape 203"/>
          <p:cNvSpPr>
            <a:spLocks noGrp="1" noRot="1" noChangeAspect="1" noTextEdit="1"/>
          </p:cNvSpPr>
          <p:nvPr>
            <p:ph type="sldImg"/>
          </p:nvPr>
        </p:nvSpPr>
        <p:spPr>
          <a:ln/>
        </p:spPr>
      </p:sp>
      <p:sp>
        <p:nvSpPr>
          <p:cNvPr id="43010" name="Shape 204"/>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After a couple of years and visits the ER his kidney function has fallen by half.</a:t>
            </a:r>
          </a:p>
        </p:txBody>
      </p:sp>
    </p:spTree>
    <p:extLst>
      <p:ext uri="{BB962C8B-B14F-4D97-AF65-F5344CB8AC3E}">
        <p14:creationId xmlns:p14="http://schemas.microsoft.com/office/powerpoint/2010/main" val="991409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hape 221"/>
          <p:cNvSpPr>
            <a:spLocks noGrp="1" noRot="1" noChangeAspect="1" noTextEdit="1"/>
          </p:cNvSpPr>
          <p:nvPr>
            <p:ph type="sldImg"/>
          </p:nvPr>
        </p:nvSpPr>
        <p:spPr>
          <a:ln/>
        </p:spPr>
      </p:sp>
      <p:sp>
        <p:nvSpPr>
          <p:cNvPr id="45058" name="Shape 222"/>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He finally sees a kidney specialist after 5 consistent years of decline</a:t>
            </a:r>
          </a:p>
        </p:txBody>
      </p:sp>
    </p:spTree>
    <p:extLst>
      <p:ext uri="{BB962C8B-B14F-4D97-AF65-F5344CB8AC3E}">
        <p14:creationId xmlns:p14="http://schemas.microsoft.com/office/powerpoint/2010/main" val="63088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hape 240"/>
          <p:cNvSpPr>
            <a:spLocks noGrp="1" noRot="1" noChangeAspect="1" noTextEdit="1"/>
          </p:cNvSpPr>
          <p:nvPr>
            <p:ph type="sldImg"/>
          </p:nvPr>
        </p:nvSpPr>
        <p:spPr>
          <a:ln/>
        </p:spPr>
      </p:sp>
      <p:sp>
        <p:nvSpPr>
          <p:cNvPr id="47106" name="Shape 241"/>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Three months after that visit</a:t>
            </a:r>
          </a:p>
          <a:p>
            <a:r>
              <a:rPr lang="en-US" altLang="en-US">
                <a:latin typeface="Calibri" charset="0"/>
                <a:ea typeface="Calibri" charset="0"/>
                <a:cs typeface="Calibri" charset="0"/>
                <a:sym typeface="Calibri" charset="0"/>
              </a:rPr>
              <a:t>Bob starts hemodialysis</a:t>
            </a:r>
          </a:p>
        </p:txBody>
      </p:sp>
    </p:spTree>
    <p:extLst>
      <p:ext uri="{BB962C8B-B14F-4D97-AF65-F5344CB8AC3E}">
        <p14:creationId xmlns:p14="http://schemas.microsoft.com/office/powerpoint/2010/main" val="55804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hape 257"/>
          <p:cNvSpPr>
            <a:spLocks noGrp="1" noRot="1" noChangeAspect="1" noTextEdit="1"/>
          </p:cNvSpPr>
          <p:nvPr>
            <p:ph type="sldImg"/>
          </p:nvPr>
        </p:nvSpPr>
        <p:spPr>
          <a:ln/>
        </p:spPr>
      </p:sp>
      <p:sp>
        <p:nvSpPr>
          <p:cNvPr id="49154" name="Shape 258"/>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He spent 10 years on dialysis and died last year at the age of 63.</a:t>
            </a:r>
          </a:p>
        </p:txBody>
      </p:sp>
    </p:spTree>
    <p:extLst>
      <p:ext uri="{BB962C8B-B14F-4D97-AF65-F5344CB8AC3E}">
        <p14:creationId xmlns:p14="http://schemas.microsoft.com/office/powerpoint/2010/main" val="10267176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hape 275"/>
          <p:cNvSpPr>
            <a:spLocks noGrp="1" noRot="1" noChangeAspect="1" noTextEdit="1"/>
          </p:cNvSpPr>
          <p:nvPr>
            <p:ph type="sldImg"/>
          </p:nvPr>
        </p:nvSpPr>
        <p:spPr>
          <a:ln/>
        </p:spPr>
      </p:sp>
      <p:sp>
        <p:nvSpPr>
          <p:cNvPr id="51202" name="Shape 276"/>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alibri" charset="0"/>
              <a:ea typeface="Calibri" charset="0"/>
              <a:cs typeface="Calibri" charset="0"/>
              <a:sym typeface="Calibri" charset="0"/>
            </a:endParaRP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Bob missed out.</a:t>
            </a:r>
          </a:p>
          <a:p>
            <a:r>
              <a:rPr lang="en-US" altLang="en-US">
                <a:latin typeface="Calibri" charset="0"/>
                <a:ea typeface="Calibri" charset="0"/>
                <a:cs typeface="Calibri" charset="0"/>
                <a:sym typeface="Calibri" charset="0"/>
              </a:rPr>
              <a:t>He didn’t get treatment that could have slowed his progression and prolonged his life.</a:t>
            </a:r>
          </a:p>
          <a:p>
            <a:r>
              <a:rPr lang="en-US" altLang="en-US">
                <a:latin typeface="Calibri" charset="0"/>
                <a:ea typeface="Calibri" charset="0"/>
                <a:cs typeface="Calibri" charset="0"/>
                <a:sym typeface="Calibri" charset="0"/>
              </a:rPr>
              <a:t>He didn’t get any warning that his life would be turned upside-down.</a:t>
            </a:r>
          </a:p>
          <a:p>
            <a:r>
              <a:rPr lang="en-US" altLang="en-US">
                <a:latin typeface="Calibri" charset="0"/>
                <a:ea typeface="Calibri" charset="0"/>
                <a:cs typeface="Calibri" charset="0"/>
                <a:sym typeface="Calibri" charset="0"/>
              </a:rPr>
              <a:t>Nothing to smooth his transition.</a:t>
            </a: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But this isn’t just about Bob.</a:t>
            </a:r>
          </a:p>
          <a:p>
            <a:r>
              <a:rPr lang="en-US" altLang="en-US">
                <a:latin typeface="Calibri" charset="0"/>
                <a:ea typeface="Calibri" charset="0"/>
                <a:cs typeface="Calibri" charset="0"/>
                <a:sym typeface="Calibri" charset="0"/>
              </a:rPr>
              <a:t>This was a missed opportunity for every taxpayer now footing the bill for all this expensive medical care.</a:t>
            </a:r>
          </a:p>
        </p:txBody>
      </p:sp>
    </p:spTree>
    <p:extLst>
      <p:ext uri="{BB962C8B-B14F-4D97-AF65-F5344CB8AC3E}">
        <p14:creationId xmlns:p14="http://schemas.microsoft.com/office/powerpoint/2010/main" val="1847023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hape 299"/>
          <p:cNvSpPr>
            <a:spLocks noGrp="1" noRot="1" noChangeAspect="1" noTextEdit="1"/>
          </p:cNvSpPr>
          <p:nvPr>
            <p:ph type="sldImg"/>
          </p:nvPr>
        </p:nvSpPr>
        <p:spPr>
          <a:ln/>
        </p:spPr>
      </p:sp>
      <p:sp>
        <p:nvSpPr>
          <p:cNvPr id="55298" name="Shape 300"/>
          <p:cNvSpPr>
            <a:spLocks noGrp="1"/>
          </p:cNvSpPr>
          <p:nvPr>
            <p:ph type="body"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a typeface="ＭＳ Ｐゴシック" charset="-128"/>
              </a:rPr>
              <a:t>Where the majority of people with CKD don’t even know they have the disease.</a:t>
            </a:r>
          </a:p>
          <a:p>
            <a:endParaRPr lang="en-US" altLang="en-US">
              <a:latin typeface="Calibri" charset="0"/>
              <a:ea typeface="Calibri" charset="0"/>
              <a:cs typeface="Calibri" charset="0"/>
              <a:sym typeface="Calibri" charset="0"/>
            </a:endParaRPr>
          </a:p>
          <a:p>
            <a:r>
              <a:rPr lang="en-US" altLang="en-US">
                <a:latin typeface="Calibri" charset="0"/>
                <a:ea typeface="Calibri" charset="0"/>
                <a:cs typeface="Calibri" charset="0"/>
                <a:sym typeface="Calibri" charset="0"/>
              </a:rPr>
              <a:t>Of course, seeing a kidney specialist is not a guarantee of a smooth transition to dialysis.</a:t>
            </a:r>
          </a:p>
          <a:p>
            <a:r>
              <a:rPr lang="en-US" altLang="en-US">
                <a:latin typeface="Calibri" charset="0"/>
                <a:ea typeface="Calibri" charset="0"/>
                <a:cs typeface="Calibri" charset="0"/>
                <a:sym typeface="Calibri" charset="0"/>
              </a:rPr>
              <a:t>Even specialists struggle to predict how fast patients will progress.  </a:t>
            </a:r>
          </a:p>
        </p:txBody>
      </p:sp>
    </p:spTree>
    <p:extLst>
      <p:ext uri="{BB962C8B-B14F-4D97-AF65-F5344CB8AC3E}">
        <p14:creationId xmlns:p14="http://schemas.microsoft.com/office/powerpoint/2010/main" val="170261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People constantly organize themselves into social groups. These groups</a:t>
            </a:r>
            <a:r>
              <a:rPr lang="en-US" baseline="0" dirty="0" smtClean="0"/>
              <a:t> can revolve around an activity (sports team), a role (manager), or general social alliances (gang member). Understanding the dynamics of social groups is difficult.  One problem is that groups are often not explicitly defined. We’d like to be able to infer these groups and make predictions about individual interactions based on them. Commonly, people use declared relationships (</a:t>
            </a:r>
            <a:r>
              <a:rPr lang="en-US" baseline="0" dirty="0" err="1" smtClean="0"/>
              <a:t>fb</a:t>
            </a:r>
            <a:r>
              <a:rPr lang="en-US" baseline="0" dirty="0" smtClean="0"/>
              <a:t> friends) to infer groups. However, these declared relationships aren’t always readily available, truthful, or useful for the social group structure of interest. In this work we want to infer social groups from real interactions between people. “actions speak louder than words” philosophy. &gt;&gt; Here our data consists of a sequence of many events in which a sender performs an action towards a recipient at some point in time. Actions might be sending an email or speaking. The property we use to infer social groups is reciprocity – where one person’s action towards another increases the chance of a response. When multiple people have the same reciprocity pattern, they’re put in the same group.</a:t>
            </a:r>
          </a:p>
          <a:p>
            <a:endParaRPr lang="en-US" dirty="0"/>
          </a:p>
          <a:p>
            <a:r>
              <a:rPr lang="en-US" dirty="0"/>
              <a:t>----- Meeting Notes (11/5/12 13:27) -----</a:t>
            </a:r>
          </a:p>
          <a:p>
            <a:r>
              <a:rPr lang="en-US" dirty="0"/>
              <a:t>  </a:t>
            </a:r>
          </a:p>
        </p:txBody>
      </p:sp>
      <p:sp>
        <p:nvSpPr>
          <p:cNvPr id="4" name="Slide Number Placeholder 3"/>
          <p:cNvSpPr>
            <a:spLocks noGrp="1"/>
          </p:cNvSpPr>
          <p:nvPr>
            <p:ph type="sldNum" sz="quarter" idx="10"/>
          </p:nvPr>
        </p:nvSpPr>
        <p:spPr/>
        <p:txBody>
          <a:bodyPr/>
          <a:lstStyle/>
          <a:p>
            <a:fld id="{DEFD2FF5-E5B0-8842-9E00-4C07D309FBA7}" type="slidenum">
              <a:rPr lang="en-US" smtClean="0">
                <a:solidFill>
                  <a:prstClr val="black"/>
                </a:solidFill>
                <a:latin typeface="Calibri"/>
              </a:rPr>
              <a:pPr/>
              <a:t>5</a:t>
            </a:fld>
            <a:endParaRPr lang="en-US">
              <a:solidFill>
                <a:prstClr val="black"/>
              </a:solidFill>
              <a:latin typeface="Calibri"/>
            </a:endParaRPr>
          </a:p>
        </p:txBody>
      </p:sp>
    </p:spTree>
    <p:extLst>
      <p:ext uri="{BB962C8B-B14F-4D97-AF65-F5344CB8AC3E}">
        <p14:creationId xmlns:p14="http://schemas.microsoft.com/office/powerpoint/2010/main" val="3430072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expected rate of events between pairs of clusters. Alice and bob positively reciprocate each others actions. Mallory has an asymmetric relationship – takes more events from her to get a response, and responses from </a:t>
            </a:r>
            <a:r>
              <a:rPr lang="en-US" sz="1200" b="0" i="0" u="none" strike="noStrike" kern="1200" baseline="0" dirty="0" err="1" smtClean="0">
                <a:solidFill>
                  <a:schemeClr val="tx1"/>
                </a:solidFill>
                <a:latin typeface="+mn-lt"/>
                <a:ea typeface="+mn-ea"/>
                <a:cs typeface="+mn-cs"/>
              </a:rPr>
              <a:t>a+b</a:t>
            </a:r>
            <a:r>
              <a:rPr lang="en-US" sz="1200" b="0" i="0" u="none" strike="noStrike" kern="1200" baseline="0" dirty="0" smtClean="0">
                <a:solidFill>
                  <a:schemeClr val="tx1"/>
                </a:solidFill>
                <a:latin typeface="+mn-lt"/>
                <a:ea typeface="+mn-ea"/>
                <a:cs typeface="+mn-cs"/>
              </a:rPr>
              <a:t> are sparser.</a:t>
            </a:r>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solidFill>
                  <a:prstClr val="black"/>
                </a:solidFill>
                <a:latin typeface="Calibri"/>
              </a:rPr>
              <a:pPr/>
              <a:t>6</a:t>
            </a:fld>
            <a:endParaRPr lang="en-US">
              <a:solidFill>
                <a:prstClr val="black"/>
              </a:solidFill>
              <a:latin typeface="Calibri"/>
            </a:endParaRPr>
          </a:p>
        </p:txBody>
      </p:sp>
    </p:spTree>
    <p:extLst>
      <p:ext uri="{BB962C8B-B14F-4D97-AF65-F5344CB8AC3E}">
        <p14:creationId xmlns:p14="http://schemas.microsoft.com/office/powerpoint/2010/main" val="2581393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82 countries full.</a:t>
            </a:r>
          </a:p>
          <a:p>
            <a:r>
              <a:rPr lang="en-US" sz="1200" b="0" i="0" u="none" strike="noStrike" kern="1200" baseline="0" dirty="0" smtClean="0">
                <a:solidFill>
                  <a:schemeClr val="tx1"/>
                </a:solidFill>
                <a:latin typeface="+mn-lt"/>
                <a:ea typeface="+mn-ea"/>
                <a:cs typeface="+mn-cs"/>
              </a:rPr>
              <a:t> Taiwan (sometimes with support from the</a:t>
            </a:r>
          </a:p>
          <a:p>
            <a:r>
              <a:rPr lang="en-US" sz="1200" b="0" i="0" u="none" strike="noStrike" kern="1200" baseline="0" dirty="0" smtClean="0">
                <a:solidFill>
                  <a:schemeClr val="tx1"/>
                </a:solidFill>
                <a:latin typeface="+mn-lt"/>
                <a:ea typeface="+mn-ea"/>
                <a:cs typeface="+mn-cs"/>
              </a:rPr>
              <a:t>USA) and China (sometimes with support from Russia), and 3) Iraq, Kuwait, and the USA. 1)</a:t>
            </a:r>
          </a:p>
          <a:p>
            <a:r>
              <a:rPr lang="en-US" sz="1200" b="0" i="0" u="none" strike="noStrike" kern="1200" baseline="0" dirty="0" smtClean="0">
                <a:solidFill>
                  <a:schemeClr val="tx1"/>
                </a:solidFill>
                <a:latin typeface="+mn-lt"/>
                <a:ea typeface="+mn-ea"/>
                <a:cs typeface="+mn-cs"/>
              </a:rPr>
              <a:t>Revolved mostly around border disputes coming out of the Soviet war in Afghanistan, and incidents</a:t>
            </a:r>
          </a:p>
          <a:p>
            <a:r>
              <a:rPr lang="en-US" sz="1200" b="0" i="0" u="none" strike="noStrike" kern="1200" baseline="0" dirty="0" smtClean="0">
                <a:solidFill>
                  <a:schemeClr val="tx1"/>
                </a:solidFill>
                <a:latin typeface="+mn-lt"/>
                <a:ea typeface="+mn-ea"/>
                <a:cs typeface="+mn-cs"/>
              </a:rPr>
              <a:t>sometimes involved using former Soviet countries as proxies. 2) Reflects conflict between Taiwan</a:t>
            </a:r>
          </a:p>
          <a:p>
            <a:r>
              <a:rPr lang="en-US" sz="1200" b="0" i="0" u="none" strike="noStrike" kern="1200" baseline="0" dirty="0" smtClean="0">
                <a:solidFill>
                  <a:schemeClr val="tx1"/>
                </a:solidFill>
                <a:latin typeface="+mn-lt"/>
                <a:ea typeface="+mn-ea"/>
                <a:cs typeface="+mn-cs"/>
              </a:rPr>
              <a:t>and China over potential Taiwanese independence. Lastly, 3) deals with conflicts between Iraq and</a:t>
            </a:r>
          </a:p>
          <a:p>
            <a:r>
              <a:rPr lang="en-US" sz="1200" b="0" i="0" u="none" strike="noStrike" kern="1200" baseline="0" dirty="0" smtClean="0">
                <a:solidFill>
                  <a:schemeClr val="tx1"/>
                </a:solidFill>
                <a:latin typeface="+mn-lt"/>
                <a:ea typeface="+mn-ea"/>
                <a:cs typeface="+mn-cs"/>
              </a:rPr>
              <a:t>either Kuwait or the USA coming out of the Persian Gulf war.</a:t>
            </a:r>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solidFill>
                  <a:prstClr val="black"/>
                </a:solidFill>
                <a:latin typeface="Calibri"/>
              </a:rPr>
              <a:pPr/>
              <a:t>12</a:t>
            </a:fld>
            <a:endParaRPr lang="en-US">
              <a:solidFill>
                <a:prstClr val="black"/>
              </a:solidFill>
              <a:latin typeface="Calibri"/>
            </a:endParaRPr>
          </a:p>
        </p:txBody>
      </p:sp>
    </p:spTree>
    <p:extLst>
      <p:ext uri="{BB962C8B-B14F-4D97-AF65-F5344CB8AC3E}">
        <p14:creationId xmlns:p14="http://schemas.microsoft.com/office/powerpoint/2010/main" val="760603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t>27</a:t>
            </a:fld>
            <a:endParaRPr lang="en-US"/>
          </a:p>
        </p:txBody>
      </p:sp>
    </p:spTree>
    <p:extLst>
      <p:ext uri="{BB962C8B-B14F-4D97-AF65-F5344CB8AC3E}">
        <p14:creationId xmlns:p14="http://schemas.microsoft.com/office/powerpoint/2010/main" val="1862249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t>28</a:t>
            </a:fld>
            <a:endParaRPr lang="en-US"/>
          </a:p>
        </p:txBody>
      </p:sp>
    </p:spTree>
    <p:extLst>
      <p:ext uri="{BB962C8B-B14F-4D97-AF65-F5344CB8AC3E}">
        <p14:creationId xmlns:p14="http://schemas.microsoft.com/office/powerpoint/2010/main" val="85679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t>30</a:t>
            </a:fld>
            <a:endParaRPr lang="en-US"/>
          </a:p>
        </p:txBody>
      </p:sp>
    </p:spTree>
    <p:extLst>
      <p:ext uri="{BB962C8B-B14F-4D97-AF65-F5344CB8AC3E}">
        <p14:creationId xmlns:p14="http://schemas.microsoft.com/office/powerpoint/2010/main" val="540801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t>31</a:t>
            </a:fld>
            <a:endParaRPr lang="en-US"/>
          </a:p>
        </p:txBody>
      </p:sp>
    </p:spTree>
    <p:extLst>
      <p:ext uri="{BB962C8B-B14F-4D97-AF65-F5344CB8AC3E}">
        <p14:creationId xmlns:p14="http://schemas.microsoft.com/office/powerpoint/2010/main" val="91084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FD2FF5-E5B0-8842-9E00-4C07D309FBA7}" type="slidenum">
              <a:rPr lang="en-US" smtClean="0"/>
              <a:t>33</a:t>
            </a:fld>
            <a:endParaRPr lang="en-US"/>
          </a:p>
        </p:txBody>
      </p:sp>
    </p:spTree>
    <p:extLst>
      <p:ext uri="{BB962C8B-B14F-4D97-AF65-F5344CB8AC3E}">
        <p14:creationId xmlns:p14="http://schemas.microsoft.com/office/powerpoint/2010/main" val="1412703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65248"/>
            <a:ext cx="7772400" cy="978408"/>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685800" y="3352800"/>
            <a:ext cx="7772400" cy="877824"/>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3556208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853" y="2130552"/>
            <a:ext cx="3657600" cy="3584448"/>
          </a:xfrm>
        </p:spPr>
        <p:txBody>
          <a:bodyPr vert="horz" lIns="91440" tIns="45720" rIns="91440" bIns="45720" rtlCol="0">
            <a:normAutofit/>
          </a:bodyPr>
          <a:lstStyle>
            <a:lvl1pPr marL="0" indent="0">
              <a:spcBef>
                <a:spcPts val="10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sto MT"/>
            </a:endParaRPr>
          </a:p>
        </p:txBody>
      </p:sp>
      <p:sp>
        <p:nvSpPr>
          <p:cNvPr id="7" name="Slide Number Placeholder 6"/>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2918874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sto MT"/>
            </a:endParaRPr>
          </a:p>
        </p:txBody>
      </p:sp>
      <p:sp>
        <p:nvSpPr>
          <p:cNvPr id="7" name="Slide Number Placeholder 6"/>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575830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sto MT"/>
            </a:endParaRPr>
          </a:p>
        </p:txBody>
      </p:sp>
      <p:sp>
        <p:nvSpPr>
          <p:cNvPr id="7" name="Slide Number Placeholder 6"/>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extLst>
      <p:ext uri="{BB962C8B-B14F-4D97-AF65-F5344CB8AC3E}">
        <p14:creationId xmlns:p14="http://schemas.microsoft.com/office/powerpoint/2010/main" val="2691229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3947989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2382035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869141"/>
            <a:ext cx="7770813" cy="4257022"/>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2915156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chorCtr="0">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normAutofit/>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a:lstStyle>
            <a:lvl1pPr>
              <a:buFont typeface="Arial" pitchFamily="34" charset="0"/>
              <a:buNone/>
              <a:defRPr/>
            </a:lvl1pPr>
          </a:lstStyle>
          <a:p>
            <a:r>
              <a:rPr lang="en-US" smtClean="0"/>
              <a:t>Drag picture to placeholder or click icon to add</a:t>
            </a:r>
            <a:endParaRPr/>
          </a:p>
        </p:txBody>
      </p:sp>
    </p:spTree>
    <p:extLst>
      <p:ext uri="{BB962C8B-B14F-4D97-AF65-F5344CB8AC3E}">
        <p14:creationId xmlns:p14="http://schemas.microsoft.com/office/powerpoint/2010/main" val="185423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685800" y="2756647"/>
            <a:ext cx="7770813" cy="1281953"/>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1808364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p>
            <a:r>
              <a:rPr lang="en-US" smtClean="0"/>
              <a:t>Click to edit Master title style</a:t>
            </a:r>
            <a:endParaRPr/>
          </a:p>
        </p:txBody>
      </p:sp>
      <p:sp>
        <p:nvSpPr>
          <p:cNvPr id="3" name="Content Placeholder 2"/>
          <p:cNvSpPr>
            <a:spLocks noGrp="1"/>
          </p:cNvSpPr>
          <p:nvPr>
            <p:ph sz="half" idx="1"/>
          </p:nvPr>
        </p:nvSpPr>
        <p:spPr>
          <a:xfrm>
            <a:off x="685800" y="1760538"/>
            <a:ext cx="3611880" cy="4365625"/>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44733" y="1760538"/>
            <a:ext cx="3611880" cy="4365625"/>
          </a:xfrm>
        </p:spPr>
        <p:txBody>
          <a:bodyPr>
            <a:normAutofit/>
          </a:bodyPr>
          <a:lstStyle>
            <a:lvl1pPr>
              <a:defRPr sz="2200"/>
            </a:lvl1pPr>
            <a:lvl2pPr>
              <a:defRPr sz="2000"/>
            </a:lvl2pPr>
            <a:lvl3pPr>
              <a:defRPr sz="2000"/>
            </a:lvl3pPr>
            <a:lvl4pPr>
              <a:defRPr sz="2000"/>
            </a:lvl4pPr>
            <a:lvl5pPr>
              <a:defRPr sz="20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sto MT"/>
            </a:endParaRPr>
          </a:p>
        </p:txBody>
      </p:sp>
      <p:sp>
        <p:nvSpPr>
          <p:cNvPr id="7" name="Slide Number Placeholder 6"/>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524571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45526"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8" name="Footer Placeholder 7"/>
          <p:cNvSpPr>
            <a:spLocks noGrp="1"/>
          </p:cNvSpPr>
          <p:nvPr>
            <p:ph type="ftr" sz="quarter" idx="11"/>
          </p:nvPr>
        </p:nvSpPr>
        <p:spPr/>
        <p:txBody>
          <a:bodyPr/>
          <a:lstStyle/>
          <a:p>
            <a:endParaRPr lang="en-US">
              <a:solidFill>
                <a:prstClr val="white">
                  <a:tint val="75000"/>
                </a:prstClr>
              </a:solidFill>
              <a:latin typeface="Calisto MT"/>
            </a:endParaRPr>
          </a:p>
        </p:txBody>
      </p:sp>
      <p:sp>
        <p:nvSpPr>
          <p:cNvPr id="9" name="Slide Number Placeholder 8"/>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cxnSp>
        <p:nvCxnSpPr>
          <p:cNvPr id="11" name="Straight Connector 10"/>
          <p:cNvCxnSpPr/>
          <p:nvPr/>
        </p:nvCxnSpPr>
        <p:spPr>
          <a:xfrm>
            <a:off x="786205"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936966"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1207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4" name="Footer Placeholder 3"/>
          <p:cNvSpPr>
            <a:spLocks noGrp="1"/>
          </p:cNvSpPr>
          <p:nvPr>
            <p:ph type="ftr" sz="quarter" idx="11"/>
          </p:nvPr>
        </p:nvSpPr>
        <p:spPr/>
        <p:txBody>
          <a:bodyPr/>
          <a:lstStyle/>
          <a:p>
            <a:endParaRPr lang="en-US">
              <a:solidFill>
                <a:prstClr val="white">
                  <a:tint val="75000"/>
                </a:prstClr>
              </a:solidFill>
              <a:latin typeface="Calisto MT"/>
            </a:endParaRPr>
          </a:p>
        </p:txBody>
      </p:sp>
      <p:sp>
        <p:nvSpPr>
          <p:cNvPr id="5" name="Slide Number Placeholder 4"/>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3699937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3" name="Footer Placeholder 2"/>
          <p:cNvSpPr>
            <a:spLocks noGrp="1"/>
          </p:cNvSpPr>
          <p:nvPr>
            <p:ph type="ftr" sz="quarter" idx="11"/>
          </p:nvPr>
        </p:nvSpPr>
        <p:spPr/>
        <p:txBody>
          <a:bodyPr/>
          <a:lstStyle/>
          <a:p>
            <a:endParaRPr lang="en-US">
              <a:solidFill>
                <a:prstClr val="white">
                  <a:tint val="75000"/>
                </a:prstClr>
              </a:solidFill>
              <a:latin typeface="Calisto MT"/>
            </a:endParaRPr>
          </a:p>
        </p:txBody>
      </p:sp>
      <p:sp>
        <p:nvSpPr>
          <p:cNvPr id="4" name="Slide Number Placeholder 3"/>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4012454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5" y="2133601"/>
            <a:ext cx="3657600" cy="3581400"/>
          </a:xfrm>
        </p:spPr>
        <p:txBody>
          <a:bodyPr>
            <a:normAutofit/>
          </a:bodyPr>
          <a:lstStyle>
            <a:lvl1pPr marL="0" indent="0">
              <a:spcBef>
                <a:spcPts val="10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solidFill>
                  <a:prstClr val="white">
                    <a:tint val="75000"/>
                  </a:prstClr>
                </a:solidFill>
                <a:latin typeface="Calisto MT"/>
              </a:rPr>
              <a:pPr/>
              <a:t>3/26/17</a:t>
            </a:fld>
            <a:endParaRPr lang="en-US">
              <a:solidFill>
                <a:prstClr val="white">
                  <a:tint val="75000"/>
                </a:prstClr>
              </a:solidFill>
              <a:latin typeface="Calisto MT"/>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sto MT"/>
            </a:endParaRPr>
          </a:p>
        </p:txBody>
      </p:sp>
      <p:sp>
        <p:nvSpPr>
          <p:cNvPr id="7" name="Slide Number Placeholder 6"/>
          <p:cNvSpPr>
            <a:spLocks noGrp="1"/>
          </p:cNvSpPr>
          <p:nvPr>
            <p:ph type="sldNum" sz="quarter" idx="12"/>
          </p:nvPr>
        </p:nvSpPr>
        <p:spPr/>
        <p:txBody>
          <a:bodyPr/>
          <a:lstStyle/>
          <a:p>
            <a:fld id="{9C1F5A0A-F6FC-4FFD-9B49-0DA8697211D9}" type="slidenum">
              <a:rPr lang="en-US" smtClean="0">
                <a:solidFill>
                  <a:prstClr val="white">
                    <a:tint val="75000"/>
                  </a:prstClr>
                </a:solidFill>
                <a:latin typeface="Calisto MT"/>
              </a:rPr>
              <a:pPr/>
              <a:t>‹#›</a:t>
            </a:fld>
            <a:endParaRPr lang="en-US">
              <a:solidFill>
                <a:prstClr val="white">
                  <a:tint val="75000"/>
                </a:prstClr>
              </a:solidFill>
              <a:latin typeface="Calisto MT"/>
            </a:endParaRPr>
          </a:p>
        </p:txBody>
      </p:sp>
    </p:spTree>
    <p:extLst>
      <p:ext uri="{BB962C8B-B14F-4D97-AF65-F5344CB8AC3E}">
        <p14:creationId xmlns:p14="http://schemas.microsoft.com/office/powerpoint/2010/main" val="13815452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1023"/>
            <a:ext cx="7770813" cy="1429871"/>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685800" y="1752600"/>
            <a:ext cx="7770813"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620435" y="6356350"/>
            <a:ext cx="2133600" cy="365125"/>
          </a:xfrm>
          <a:prstGeom prst="rect">
            <a:avLst/>
          </a:prstGeom>
        </p:spPr>
        <p:txBody>
          <a:bodyPr vert="horz" lIns="91440" tIns="45720" rIns="91440" bIns="45720" rtlCol="0" anchor="ctr"/>
          <a:lstStyle>
            <a:lvl1pPr algn="r">
              <a:defRPr sz="1200">
                <a:solidFill>
                  <a:schemeClr val="tx1">
                    <a:tint val="75000"/>
                  </a:schemeClr>
                </a:solidFill>
                <a:effectLst>
                  <a:outerShdw blurRad="50800" dist="38100" dir="5400000" sx="101000" sy="101000" algn="t" rotWithShape="0">
                    <a:prstClr val="black">
                      <a:alpha val="40000"/>
                    </a:prstClr>
                  </a:outerShdw>
                </a:effectLst>
              </a:defRPr>
            </a:lvl1pPr>
          </a:lstStyle>
          <a:p>
            <a:pPr defTabSz="914400"/>
            <a:fld id="{651A0C47-018D-4460-B945-BFF7981B6CA6}" type="datetimeFigureOut">
              <a:rPr lang="en-US" smtClean="0">
                <a:solidFill>
                  <a:prstClr val="white">
                    <a:tint val="75000"/>
                  </a:prstClr>
                </a:solidFill>
                <a:latin typeface="Calisto MT"/>
              </a:rPr>
              <a:pPr defTabSz="914400"/>
              <a:t>3/26/17</a:t>
            </a:fld>
            <a:endParaRPr lang="en-US">
              <a:solidFill>
                <a:prstClr val="white">
                  <a:tint val="75000"/>
                </a:prstClr>
              </a:solidFill>
              <a:latin typeface="Calisto MT"/>
            </a:endParaRPr>
          </a:p>
        </p:txBody>
      </p:sp>
      <p:sp>
        <p:nvSpPr>
          <p:cNvPr id="5" name="Footer Placeholder 4"/>
          <p:cNvSpPr>
            <a:spLocks noGrp="1"/>
          </p:cNvSpPr>
          <p:nvPr>
            <p:ph type="ftr" sz="quarter" idx="3"/>
          </p:nvPr>
        </p:nvSpPr>
        <p:spPr>
          <a:xfrm>
            <a:off x="354105" y="6356350"/>
            <a:ext cx="2895600" cy="365125"/>
          </a:xfrm>
          <a:prstGeom prst="rect">
            <a:avLst/>
          </a:prstGeom>
        </p:spPr>
        <p:txBody>
          <a:bodyPr vert="horz" lIns="91440" tIns="45720" rIns="91440" bIns="45720" rtlCol="0" anchor="ctr"/>
          <a:lstStyle>
            <a:lvl1pPr algn="l">
              <a:defRPr sz="1200">
                <a:solidFill>
                  <a:schemeClr val="tx1">
                    <a:tint val="75000"/>
                  </a:schemeClr>
                </a:solidFill>
                <a:effectLst>
                  <a:outerShdw blurRad="50800" dist="38100" dir="5400000" sx="101000" sy="101000" algn="t" rotWithShape="0">
                    <a:prstClr val="black">
                      <a:alpha val="40000"/>
                    </a:prstClr>
                  </a:outerShdw>
                </a:effectLst>
              </a:defRPr>
            </a:lvl1pPr>
          </a:lstStyle>
          <a:p>
            <a:pPr defTabSz="914400"/>
            <a:endParaRPr lang="en-US">
              <a:solidFill>
                <a:prstClr val="white">
                  <a:tint val="75000"/>
                </a:prstClr>
              </a:solidFill>
              <a:latin typeface="Calisto MT"/>
            </a:endParaRPr>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lIns="91440" tIns="45720" rIns="91440" bIns="45720" rtlCol="0" anchor="ctr"/>
          <a:lstStyle>
            <a:lvl1pPr algn="ctr">
              <a:defRPr sz="1200">
                <a:solidFill>
                  <a:schemeClr val="tx1">
                    <a:tint val="75000"/>
                  </a:schemeClr>
                </a:solidFill>
                <a:effectLst>
                  <a:outerShdw blurRad="50800" dist="38100" dir="5400000" sx="101000" sy="101000" algn="t" rotWithShape="0">
                    <a:prstClr val="black">
                      <a:alpha val="40000"/>
                    </a:prstClr>
                  </a:outerShdw>
                </a:effectLst>
              </a:defRPr>
            </a:lvl1pPr>
          </a:lstStyle>
          <a:p>
            <a:pPr defTabSz="914400"/>
            <a:fld id="{9C1F5A0A-F6FC-4FFD-9B49-0DA8697211D9}" type="slidenum">
              <a:rPr lang="en-US" smtClean="0">
                <a:solidFill>
                  <a:prstClr val="white">
                    <a:tint val="75000"/>
                  </a:prstClr>
                </a:solidFill>
                <a:latin typeface="Calisto MT"/>
              </a:rPr>
              <a:pPr defTabSz="914400"/>
              <a:t>‹#›</a:t>
            </a:fld>
            <a:endParaRPr lang="en-US">
              <a:solidFill>
                <a:prstClr val="white">
                  <a:tint val="75000"/>
                </a:prstClr>
              </a:solidFill>
              <a:latin typeface="Calisto MT"/>
            </a:endParaRPr>
          </a:p>
        </p:txBody>
      </p:sp>
    </p:spTree>
    <p:extLst>
      <p:ext uri="{BB962C8B-B14F-4D97-AF65-F5344CB8AC3E}">
        <p14:creationId xmlns:p14="http://schemas.microsoft.com/office/powerpoint/2010/main" val="11189720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p:titleStyle>
    <p:bodyStyle>
      <a:lvl1pPr marL="342900" indent="-342900" algn="l" defTabSz="914400" rtl="0" eaLnBrk="1" latinLnBrk="0" hangingPunct="1">
        <a:spcBef>
          <a:spcPts val="2000"/>
        </a:spcBef>
        <a:buFontTx/>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685800" indent="-336550" algn="l" defTabSz="914400" rtl="0" eaLnBrk="1" latinLnBrk="0" hangingPunct="1">
        <a:spcBef>
          <a:spcPts val="600"/>
        </a:spcBef>
        <a:buFontTx/>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mn-ea"/>
          <a:cs typeface="+mn-cs"/>
        </a:defRPr>
      </a:lvl2pPr>
      <a:lvl3pPr marL="10350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3pPr>
      <a:lvl4pPr marL="1371600" indent="-3365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4pPr>
      <a:lvl5pPr marL="17208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5pPr>
      <a:lvl6pPr marL="20558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6pPr>
      <a:lvl7pPr marL="23987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7pPr>
      <a:lvl8pPr marL="2743200"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8pPr>
      <a:lvl9pPr marL="3087688" indent="-336550" algn="l" defTabSz="914400" rtl="0" eaLnBrk="1" latinLnBrk="0" hangingPunct="1">
        <a:spcBef>
          <a:spcPct val="20000"/>
        </a:spcBef>
        <a:buFontTx/>
        <a:buBlip>
          <a:blip r:embed="rId16"/>
        </a:buBlip>
        <a:defRPr lang="en-US" sz="1800" kern="1200" dirty="0">
          <a:solidFill>
            <a:schemeClr val="tx1"/>
          </a:solidFill>
          <a:effectLst>
            <a:outerShdw blurRad="50800" dist="50800" dir="5400000" sx="101000" sy="101000" algn="t" rotWithShape="0">
              <a:prstClr val="black">
                <a:alpha val="40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jpeg"/></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jpeg"/><Relationship Id="rId5" Type="http://schemas.openxmlformats.org/officeDocument/2006/relationships/image" Target="../media/image38.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2.png"/><Relationship Id="rId7" Type="http://schemas.openxmlformats.org/officeDocument/2006/relationships/image" Target="../media/image43.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1" Type="http://schemas.openxmlformats.org/officeDocument/2006/relationships/image" Target="../media/image52.png"/><Relationship Id="rId12" Type="http://schemas.openxmlformats.org/officeDocument/2006/relationships/image" Target="../media/image53.png"/><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image" Target="../media/image46.png"/><Relationship Id="rId6" Type="http://schemas.openxmlformats.org/officeDocument/2006/relationships/image" Target="../media/image47.png"/><Relationship Id="rId7" Type="http://schemas.openxmlformats.org/officeDocument/2006/relationships/image" Target="../media/image48.png"/><Relationship Id="rId8" Type="http://schemas.openxmlformats.org/officeDocument/2006/relationships/image" Target="../media/image49.png"/><Relationship Id="rId9" Type="http://schemas.openxmlformats.org/officeDocument/2006/relationships/image" Target="../media/image50.png"/><Relationship Id="rId10" Type="http://schemas.openxmlformats.org/officeDocument/2006/relationships/image" Target="../media/image5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5.png"/><Relationship Id="rId3"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1.png"/><Relationship Id="rId1" Type="http://schemas.openxmlformats.org/officeDocument/2006/relationships/slideLayout" Target="../slideLayouts/slideLayout2.xml"/><Relationship Id="rId2" Type="http://schemas.openxmlformats.org/officeDocument/2006/relationships/image" Target="../media/image5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41.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42.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43.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44.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45.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png"/><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6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5.jpg"/></Relationships>
</file>

<file path=ppt/slides/_rels/slide49.xml.rels><?xml version="1.0" encoding="UTF-8" standalone="yes"?>
<Relationships xmlns="http://schemas.openxmlformats.org/package/2006/relationships"><Relationship Id="rId3" Type="http://schemas.openxmlformats.org/officeDocument/2006/relationships/image" Target="../media/image67.png"/><Relationship Id="rId4" Type="http://schemas.openxmlformats.org/officeDocument/2006/relationships/image" Target="../media/image68.png"/><Relationship Id="rId1" Type="http://schemas.openxmlformats.org/officeDocument/2006/relationships/slideLayout" Target="../slideLayouts/slideLayout8.xml"/><Relationship Id="rId2" Type="http://schemas.openxmlformats.org/officeDocument/2006/relationships/image" Target="../media/image6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9.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4.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5.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6.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9537" y="2365248"/>
            <a:ext cx="8179875" cy="978408"/>
          </a:xfrm>
        </p:spPr>
        <p:txBody>
          <a:bodyPr/>
          <a:lstStyle/>
          <a:p>
            <a:r>
              <a:rPr lang="en-US" sz="4800" dirty="0" smtClean="0"/>
              <a:t>Interacting Dynamic Processes for Social Network Data</a:t>
            </a:r>
            <a:endParaRPr lang="en-US" sz="4800" dirty="0"/>
          </a:p>
        </p:txBody>
      </p:sp>
      <p:sp>
        <p:nvSpPr>
          <p:cNvPr id="3" name="Subtitle 2"/>
          <p:cNvSpPr>
            <a:spLocks noGrp="1"/>
          </p:cNvSpPr>
          <p:nvPr>
            <p:ph type="subTitle" idx="1"/>
          </p:nvPr>
        </p:nvSpPr>
        <p:spPr>
          <a:xfrm>
            <a:off x="685800" y="3352799"/>
            <a:ext cx="7772400" cy="2579371"/>
          </a:xfrm>
        </p:spPr>
        <p:txBody>
          <a:bodyPr>
            <a:normAutofit fontScale="92500" lnSpcReduction="10000"/>
          </a:bodyPr>
          <a:lstStyle/>
          <a:p>
            <a:endParaRPr lang="en-US" dirty="0" smtClean="0"/>
          </a:p>
          <a:p>
            <a:r>
              <a:rPr lang="en-US" dirty="0" smtClean="0"/>
              <a:t>Katherine Heller</a:t>
            </a:r>
          </a:p>
          <a:p>
            <a:r>
              <a:rPr lang="en-US" dirty="0" smtClean="0"/>
              <a:t>Center for Cognitive Neuroscience</a:t>
            </a:r>
          </a:p>
          <a:p>
            <a:r>
              <a:rPr lang="en-US" dirty="0" smtClean="0"/>
              <a:t>Department of Statistical </a:t>
            </a:r>
            <a:r>
              <a:rPr lang="en-US" dirty="0" smtClean="0"/>
              <a:t>Science</a:t>
            </a:r>
          </a:p>
          <a:p>
            <a:endParaRPr lang="en-US" dirty="0"/>
          </a:p>
          <a:p>
            <a:r>
              <a:rPr lang="en-US" dirty="0" smtClean="0"/>
              <a:t>Department of Computer Science</a:t>
            </a:r>
          </a:p>
          <a:p>
            <a:r>
              <a:rPr lang="en-US" dirty="0" smtClean="0"/>
              <a:t>Department of Neurobiology</a:t>
            </a:r>
          </a:p>
          <a:p>
            <a:r>
              <a:rPr lang="en-US" dirty="0" smtClean="0"/>
              <a:t>Department of Neurology</a:t>
            </a:r>
            <a:endParaRPr lang="en-US" dirty="0"/>
          </a:p>
        </p:txBody>
      </p:sp>
    </p:spTree>
    <p:extLst>
      <p:ext uri="{BB962C8B-B14F-4D97-AF65-F5344CB8AC3E}">
        <p14:creationId xmlns:p14="http://schemas.microsoft.com/office/powerpoint/2010/main" val="28356486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54000" y="1550894"/>
            <a:ext cx="8551333" cy="4996662"/>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Multivariate Hawkes Process</a:t>
            </a:r>
            <a:endParaRPr lang="en-US" dirty="0"/>
          </a:p>
        </p:txBody>
      </p:sp>
      <p:pic>
        <p:nvPicPr>
          <p:cNvPr id="4" name="Content Placeholder 3"/>
          <p:cNvPicPr>
            <a:picLocks noGrp="1" noChangeAspect="1"/>
          </p:cNvPicPr>
          <p:nvPr>
            <p:ph idx="1"/>
          </p:nvPr>
        </p:nvPicPr>
        <p:blipFill>
          <a:blip r:embed="rId2"/>
          <a:srcRect t="7146" b="7146"/>
          <a:stretch>
            <a:fillRect/>
          </a:stretch>
        </p:blipFill>
        <p:spPr>
          <a:xfrm>
            <a:off x="587022" y="1770361"/>
            <a:ext cx="7770813" cy="4537305"/>
          </a:xfrm>
        </p:spPr>
      </p:pic>
    </p:spTree>
    <p:extLst>
      <p:ext uri="{BB962C8B-B14F-4D97-AF65-F5344CB8AC3E}">
        <p14:creationId xmlns:p14="http://schemas.microsoft.com/office/powerpoint/2010/main" val="40377768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Inference</a:t>
            </a:r>
            <a:endParaRPr lang="en-US" dirty="0"/>
          </a:p>
        </p:txBody>
      </p:sp>
      <p:sp>
        <p:nvSpPr>
          <p:cNvPr id="3" name="Content Placeholder 2"/>
          <p:cNvSpPr>
            <a:spLocks noGrp="1"/>
          </p:cNvSpPr>
          <p:nvPr>
            <p:ph idx="1"/>
          </p:nvPr>
        </p:nvSpPr>
        <p:spPr/>
        <p:txBody>
          <a:bodyPr/>
          <a:lstStyle/>
          <a:p>
            <a:r>
              <a:rPr lang="en-US" dirty="0" smtClean="0"/>
              <a:t>Posterior inference is performed using MCMC.</a:t>
            </a:r>
          </a:p>
          <a:p>
            <a:r>
              <a:rPr lang="en-US" dirty="0" smtClean="0"/>
              <a:t>Unlike previous IRM models there is no conjugate prior for the likelihood.</a:t>
            </a:r>
          </a:p>
          <a:p>
            <a:pPr lvl="1"/>
            <a:r>
              <a:rPr lang="en-US" dirty="0" smtClean="0"/>
              <a:t>Must sample parameters instead of integrating out.</a:t>
            </a:r>
          </a:p>
          <a:p>
            <a:r>
              <a:rPr lang="en-US" dirty="0" smtClean="0"/>
              <a:t>We infer the partition of entities, CRP concentration parameter, and Hawkes process parameters using Metropolis within Gibbs and Slice sampling.</a:t>
            </a:r>
          </a:p>
          <a:p>
            <a:pPr lvl="1"/>
            <a:r>
              <a:rPr lang="en-US" dirty="0" smtClean="0"/>
              <a:t>Basically Neal’s algorithm 5 with some additional slice sampling.</a:t>
            </a:r>
          </a:p>
        </p:txBody>
      </p:sp>
    </p:spTree>
    <p:extLst>
      <p:ext uri="{BB962C8B-B14F-4D97-AF65-F5344CB8AC3E}">
        <p14:creationId xmlns:p14="http://schemas.microsoft.com/office/powerpoint/2010/main" val="16981827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5376333" y="3584222"/>
            <a:ext cx="3473195" cy="3033889"/>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a:solidFill>
                <a:prstClr val="white"/>
              </a:solidFill>
              <a:latin typeface="Calisto MT"/>
            </a:endParaRPr>
          </a:p>
        </p:txBody>
      </p:sp>
      <p:sp>
        <p:nvSpPr>
          <p:cNvPr id="2" name="Title 1"/>
          <p:cNvSpPr>
            <a:spLocks noGrp="1"/>
          </p:cNvSpPr>
          <p:nvPr>
            <p:ph type="title"/>
          </p:nvPr>
        </p:nvSpPr>
        <p:spPr/>
        <p:txBody>
          <a:bodyPr>
            <a:normAutofit fontScale="90000"/>
          </a:bodyPr>
          <a:lstStyle/>
          <a:p>
            <a:r>
              <a:rPr lang="en-US" dirty="0" smtClean="0"/>
              <a:t>Experiments: Correlates of War</a:t>
            </a:r>
            <a:endParaRPr lang="en-US" dirty="0"/>
          </a:p>
        </p:txBody>
      </p:sp>
      <p:sp>
        <p:nvSpPr>
          <p:cNvPr id="3" name="Content Placeholder 2"/>
          <p:cNvSpPr>
            <a:spLocks noGrp="1"/>
          </p:cNvSpPr>
          <p:nvPr>
            <p:ph idx="1"/>
          </p:nvPr>
        </p:nvSpPr>
        <p:spPr>
          <a:xfrm>
            <a:off x="685800" y="1869141"/>
            <a:ext cx="8163728" cy="4257022"/>
          </a:xfrm>
        </p:spPr>
        <p:txBody>
          <a:bodyPr/>
          <a:lstStyle/>
          <a:p>
            <a:r>
              <a:rPr lang="en-US" dirty="0" smtClean="0"/>
              <a:t>Militarized Interstate Disputes data set which captures correlates of war.</a:t>
            </a:r>
          </a:p>
          <a:p>
            <a:pPr lvl="1"/>
            <a:r>
              <a:rPr lang="en-US" dirty="0" smtClean="0"/>
              <a:t>Data: Years 1993-2001, all MID incidents and countries involved.</a:t>
            </a:r>
          </a:p>
          <a:p>
            <a:pPr lvl="1"/>
            <a:r>
              <a:rPr lang="en-US" dirty="0" smtClean="0"/>
              <a:t>Incidents vary from diplomatic threats to deployment of force.</a:t>
            </a:r>
          </a:p>
          <a:p>
            <a:endParaRPr lang="en-US" dirty="0"/>
          </a:p>
          <a:p>
            <a:r>
              <a:rPr lang="en-US" dirty="0" smtClean="0"/>
              <a:t>3 main conflicts</a:t>
            </a:r>
          </a:p>
          <a:p>
            <a:pPr lvl="1"/>
            <a:r>
              <a:rPr lang="en-US" dirty="0" smtClean="0"/>
              <a:t>Russia and Afghanistan</a:t>
            </a:r>
          </a:p>
          <a:p>
            <a:pPr lvl="1"/>
            <a:r>
              <a:rPr lang="en-US" dirty="0" smtClean="0"/>
              <a:t>Taiwan and China</a:t>
            </a:r>
          </a:p>
          <a:p>
            <a:pPr lvl="1"/>
            <a:r>
              <a:rPr lang="en-US" dirty="0" smtClean="0"/>
              <a:t>USA, Iraq and Kuwait</a:t>
            </a:r>
            <a:endParaRPr lang="en-US" dirty="0"/>
          </a:p>
        </p:txBody>
      </p:sp>
      <p:pic>
        <p:nvPicPr>
          <p:cNvPr id="4" name="Picture 3"/>
          <p:cNvPicPr>
            <a:picLocks noChangeAspect="1"/>
          </p:cNvPicPr>
          <p:nvPr/>
        </p:nvPicPr>
        <p:blipFill>
          <a:blip r:embed="rId3"/>
          <a:stretch>
            <a:fillRect/>
          </a:stretch>
        </p:blipFill>
        <p:spPr>
          <a:xfrm>
            <a:off x="5592410" y="3736310"/>
            <a:ext cx="3048484" cy="2695259"/>
          </a:xfrm>
          <a:prstGeom prst="rect">
            <a:avLst/>
          </a:prstGeom>
        </p:spPr>
      </p:pic>
      <p:sp>
        <p:nvSpPr>
          <p:cNvPr id="6" name="TextBox 5"/>
          <p:cNvSpPr txBox="1"/>
          <p:nvPr/>
        </p:nvSpPr>
        <p:spPr>
          <a:xfrm>
            <a:off x="237619" y="6339902"/>
            <a:ext cx="2667718" cy="369332"/>
          </a:xfrm>
          <a:prstGeom prst="rect">
            <a:avLst/>
          </a:prstGeom>
          <a:noFill/>
        </p:spPr>
        <p:txBody>
          <a:bodyPr wrap="none" rtlCol="0">
            <a:spAutoFit/>
          </a:bodyPr>
          <a:lstStyle/>
          <a:p>
            <a:r>
              <a:rPr lang="en-US" smtClean="0"/>
              <a:t>Blundell et al, NIPS 2012</a:t>
            </a:r>
            <a:endParaRPr lang="en-US"/>
          </a:p>
        </p:txBody>
      </p:sp>
    </p:spTree>
    <p:extLst>
      <p:ext uri="{BB962C8B-B14F-4D97-AF65-F5344CB8AC3E}">
        <p14:creationId xmlns:p14="http://schemas.microsoft.com/office/powerpoint/2010/main" val="40838050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Experiments:</a:t>
            </a:r>
            <a:endParaRPr lang="en-US" dirty="0"/>
          </a:p>
        </p:txBody>
      </p:sp>
      <p:sp>
        <p:nvSpPr>
          <p:cNvPr id="7" name="Content Placeholder 6"/>
          <p:cNvSpPr>
            <a:spLocks noGrp="1"/>
          </p:cNvSpPr>
          <p:nvPr>
            <p:ph idx="1"/>
          </p:nvPr>
        </p:nvSpPr>
        <p:spPr>
          <a:xfrm>
            <a:off x="685800" y="1389367"/>
            <a:ext cx="7770813" cy="4257022"/>
          </a:xfrm>
        </p:spPr>
        <p:txBody>
          <a:bodyPr/>
          <a:lstStyle/>
          <a:p>
            <a:r>
              <a:rPr lang="en-US" dirty="0" smtClean="0"/>
              <a:t>Log predictive probabilities of events falling in the last 10% of time. </a:t>
            </a:r>
          </a:p>
          <a:p>
            <a:r>
              <a:rPr lang="en-US" dirty="0" smtClean="0"/>
              <a:t>Also Enron data – 5 longest threads.</a:t>
            </a:r>
            <a:endParaRPr lang="en-US" dirty="0"/>
          </a:p>
        </p:txBody>
      </p:sp>
      <p:grpSp>
        <p:nvGrpSpPr>
          <p:cNvPr id="4" name="Group 3"/>
          <p:cNvGrpSpPr/>
          <p:nvPr/>
        </p:nvGrpSpPr>
        <p:grpSpPr>
          <a:xfrm>
            <a:off x="691443" y="2913400"/>
            <a:ext cx="7648222" cy="3859394"/>
            <a:chOff x="592666" y="2913400"/>
            <a:chExt cx="7648222" cy="3859394"/>
          </a:xfrm>
        </p:grpSpPr>
        <p:sp>
          <p:nvSpPr>
            <p:cNvPr id="3" name="Rounded Rectangle 2"/>
            <p:cNvSpPr/>
            <p:nvPr/>
          </p:nvSpPr>
          <p:spPr>
            <a:xfrm>
              <a:off x="592666" y="2913400"/>
              <a:ext cx="7648222" cy="3761157"/>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a:solidFill>
                  <a:prstClr val="white"/>
                </a:solidFill>
                <a:latin typeface="Calisto MT"/>
              </a:endParaRPr>
            </a:p>
          </p:txBody>
        </p:sp>
        <p:pic>
          <p:nvPicPr>
            <p:cNvPr id="8" name="Content Placeholder 5"/>
            <p:cNvPicPr>
              <a:picLocks noChangeAspect="1"/>
            </p:cNvPicPr>
            <p:nvPr/>
          </p:nvPicPr>
          <p:blipFill>
            <a:blip r:embed="rId2"/>
            <a:srcRect t="-8312" b="-8312"/>
            <a:stretch>
              <a:fillRect/>
            </a:stretch>
          </p:blipFill>
          <p:spPr>
            <a:xfrm>
              <a:off x="913460" y="2913400"/>
              <a:ext cx="7045046" cy="3859394"/>
            </a:xfrm>
            <a:prstGeom prst="rect">
              <a:avLst/>
            </a:prstGeom>
          </p:spPr>
        </p:pic>
      </p:grpSp>
    </p:spTree>
    <p:extLst>
      <p:ext uri="{BB962C8B-B14F-4D97-AF65-F5344CB8AC3E}">
        <p14:creationId xmlns:p14="http://schemas.microsoft.com/office/powerpoint/2010/main" val="17683778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790222" y="2596444"/>
            <a:ext cx="6985000" cy="3838223"/>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Bayesian Echo Chamber</a:t>
            </a:r>
            <a:endParaRPr lang="en-US" dirty="0"/>
          </a:p>
        </p:txBody>
      </p:sp>
      <p:sp>
        <p:nvSpPr>
          <p:cNvPr id="3" name="Content Placeholder 2"/>
          <p:cNvSpPr>
            <a:spLocks noGrp="1"/>
          </p:cNvSpPr>
          <p:nvPr>
            <p:ph idx="1"/>
          </p:nvPr>
        </p:nvSpPr>
        <p:spPr/>
        <p:txBody>
          <a:bodyPr/>
          <a:lstStyle/>
          <a:p>
            <a:r>
              <a:rPr lang="en-US" dirty="0" smtClean="0"/>
              <a:t>Look at how people influence each other.</a:t>
            </a:r>
            <a:endParaRPr lang="en-US" dirty="0"/>
          </a:p>
        </p:txBody>
      </p:sp>
      <p:pic>
        <p:nvPicPr>
          <p:cNvPr id="4" name="Picture 3"/>
          <p:cNvPicPr>
            <a:picLocks noChangeAspect="1"/>
          </p:cNvPicPr>
          <p:nvPr/>
        </p:nvPicPr>
        <p:blipFill>
          <a:blip r:embed="rId2"/>
          <a:stretch>
            <a:fillRect/>
          </a:stretch>
        </p:blipFill>
        <p:spPr>
          <a:xfrm>
            <a:off x="1016000" y="2725385"/>
            <a:ext cx="6475575" cy="3400778"/>
          </a:xfrm>
          <a:prstGeom prst="rect">
            <a:avLst/>
          </a:prstGeom>
        </p:spPr>
      </p:pic>
    </p:spTree>
    <p:extLst>
      <p:ext uri="{BB962C8B-B14F-4D97-AF65-F5344CB8AC3E}">
        <p14:creationId xmlns:p14="http://schemas.microsoft.com/office/powerpoint/2010/main" val="35243173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366889" y="2003778"/>
            <a:ext cx="8325555" cy="3810000"/>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Temporal Influence</a:t>
            </a:r>
            <a:endParaRPr lang="en-US" dirty="0"/>
          </a:p>
        </p:txBody>
      </p:sp>
      <p:pic>
        <p:nvPicPr>
          <p:cNvPr id="8" name="Picture 7"/>
          <p:cNvPicPr>
            <a:picLocks noChangeAspect="1"/>
          </p:cNvPicPr>
          <p:nvPr/>
        </p:nvPicPr>
        <p:blipFill>
          <a:blip r:embed="rId2"/>
          <a:stretch>
            <a:fillRect/>
          </a:stretch>
        </p:blipFill>
        <p:spPr>
          <a:xfrm>
            <a:off x="818445" y="2339623"/>
            <a:ext cx="7168444" cy="2738311"/>
          </a:xfrm>
          <a:prstGeom prst="rect">
            <a:avLst/>
          </a:prstGeom>
        </p:spPr>
      </p:pic>
    </p:spTree>
    <p:extLst>
      <p:ext uri="{BB962C8B-B14F-4D97-AF65-F5344CB8AC3E}">
        <p14:creationId xmlns:p14="http://schemas.microsoft.com/office/powerpoint/2010/main" val="29300410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756355" y="2088448"/>
            <a:ext cx="7329311" cy="3386667"/>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Linguistic Accommodation</a:t>
            </a:r>
            <a:endParaRPr lang="en-US" dirty="0"/>
          </a:p>
        </p:txBody>
      </p:sp>
      <p:pic>
        <p:nvPicPr>
          <p:cNvPr id="6" name="Picture 5"/>
          <p:cNvPicPr>
            <a:picLocks noChangeAspect="1"/>
          </p:cNvPicPr>
          <p:nvPr/>
        </p:nvPicPr>
        <p:blipFill>
          <a:blip r:embed="rId2"/>
          <a:stretch>
            <a:fillRect/>
          </a:stretch>
        </p:blipFill>
        <p:spPr>
          <a:xfrm>
            <a:off x="973666" y="2245082"/>
            <a:ext cx="6773310" cy="2834922"/>
          </a:xfrm>
          <a:prstGeom prst="rect">
            <a:avLst/>
          </a:prstGeom>
        </p:spPr>
      </p:pic>
    </p:spTree>
    <p:extLst>
      <p:ext uri="{BB962C8B-B14F-4D97-AF65-F5344CB8AC3E}">
        <p14:creationId xmlns:p14="http://schemas.microsoft.com/office/powerpoint/2010/main" val="30374172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889000" y="1890889"/>
            <a:ext cx="6702778" cy="4727222"/>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smtClean="0"/>
              <a:t>Mutually Exciting Language Models</a:t>
            </a:r>
            <a:endParaRPr lang="en-US" dirty="0"/>
          </a:p>
        </p:txBody>
      </p:sp>
      <p:pic>
        <p:nvPicPr>
          <p:cNvPr id="4" name="Picture 3"/>
          <p:cNvPicPr>
            <a:picLocks noChangeAspect="1"/>
          </p:cNvPicPr>
          <p:nvPr/>
        </p:nvPicPr>
        <p:blipFill>
          <a:blip r:embed="rId2"/>
          <a:stretch>
            <a:fillRect/>
          </a:stretch>
        </p:blipFill>
        <p:spPr>
          <a:xfrm>
            <a:off x="1255888" y="2185811"/>
            <a:ext cx="6096000" cy="4031488"/>
          </a:xfrm>
          <a:prstGeom prst="rect">
            <a:avLst/>
          </a:prstGeom>
        </p:spPr>
      </p:pic>
    </p:spTree>
    <p:extLst>
      <p:ext uri="{BB962C8B-B14F-4D97-AF65-F5344CB8AC3E}">
        <p14:creationId xmlns:p14="http://schemas.microsoft.com/office/powerpoint/2010/main" val="42162633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354667" y="1961444"/>
            <a:ext cx="6335889" cy="4656667"/>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For each person…</a:t>
            </a:r>
            <a:endParaRPr lang="en-US" dirty="0"/>
          </a:p>
        </p:txBody>
      </p:sp>
      <p:pic>
        <p:nvPicPr>
          <p:cNvPr id="4" name="Picture 3"/>
          <p:cNvPicPr>
            <a:picLocks noChangeAspect="1"/>
          </p:cNvPicPr>
          <p:nvPr/>
        </p:nvPicPr>
        <p:blipFill>
          <a:blip r:embed="rId2"/>
          <a:stretch>
            <a:fillRect/>
          </a:stretch>
        </p:blipFill>
        <p:spPr>
          <a:xfrm>
            <a:off x="1672166" y="2281060"/>
            <a:ext cx="5609167" cy="4068739"/>
          </a:xfrm>
          <a:prstGeom prst="rect">
            <a:avLst/>
          </a:prstGeom>
        </p:spPr>
      </p:pic>
    </p:spTree>
    <p:extLst>
      <p:ext uri="{BB962C8B-B14F-4D97-AF65-F5344CB8AC3E}">
        <p14:creationId xmlns:p14="http://schemas.microsoft.com/office/powerpoint/2010/main" val="4388772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685800" y="1721556"/>
            <a:ext cx="7921978" cy="4459111"/>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Linguistic Influence</a:t>
            </a:r>
            <a:endParaRPr lang="en-US" dirty="0"/>
          </a:p>
        </p:txBody>
      </p:sp>
      <p:pic>
        <p:nvPicPr>
          <p:cNvPr id="4" name="Picture 3"/>
          <p:cNvPicPr>
            <a:picLocks noChangeAspect="1"/>
          </p:cNvPicPr>
          <p:nvPr/>
        </p:nvPicPr>
        <p:blipFill>
          <a:blip r:embed="rId2"/>
          <a:stretch>
            <a:fillRect/>
          </a:stretch>
        </p:blipFill>
        <p:spPr>
          <a:xfrm>
            <a:off x="850896" y="1951566"/>
            <a:ext cx="7475449" cy="3664656"/>
          </a:xfrm>
          <a:prstGeom prst="rect">
            <a:avLst/>
          </a:prstGeom>
        </p:spPr>
      </p:pic>
    </p:spTree>
    <p:extLst>
      <p:ext uri="{BB962C8B-B14F-4D97-AF65-F5344CB8AC3E}">
        <p14:creationId xmlns:p14="http://schemas.microsoft.com/office/powerpoint/2010/main" val="6190271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Research Areas</a:t>
            </a:r>
            <a:endParaRPr lang="en-US" dirty="0"/>
          </a:p>
        </p:txBody>
      </p:sp>
      <p:sp>
        <p:nvSpPr>
          <p:cNvPr id="3" name="Content Placeholder 2"/>
          <p:cNvSpPr>
            <a:spLocks noGrp="1"/>
          </p:cNvSpPr>
          <p:nvPr>
            <p:ph idx="1"/>
          </p:nvPr>
        </p:nvSpPr>
        <p:spPr>
          <a:xfrm>
            <a:off x="685799" y="1754841"/>
            <a:ext cx="7770813" cy="4257022"/>
          </a:xfrm>
        </p:spPr>
        <p:txBody>
          <a:bodyPr>
            <a:normAutofit fontScale="77500" lnSpcReduction="20000"/>
          </a:bodyPr>
          <a:lstStyle/>
          <a:p>
            <a:r>
              <a:rPr lang="en-US" dirty="0" smtClean="0"/>
              <a:t>Machine Learning for Healthcare</a:t>
            </a:r>
          </a:p>
          <a:p>
            <a:r>
              <a:rPr lang="en-US" dirty="0" smtClean="0"/>
              <a:t>Social Network Modeling</a:t>
            </a:r>
          </a:p>
          <a:p>
            <a:r>
              <a:rPr lang="en-US" dirty="0" smtClean="0"/>
              <a:t>Jointly Modeling Diverse Data Sets</a:t>
            </a:r>
          </a:p>
          <a:p>
            <a:pPr lvl="1"/>
            <a:r>
              <a:rPr lang="en-US" dirty="0" smtClean="0"/>
              <a:t>Neuroscience</a:t>
            </a:r>
          </a:p>
          <a:p>
            <a:pPr lvl="1"/>
            <a:r>
              <a:rPr lang="en-US" dirty="0" smtClean="0"/>
              <a:t>Chronic Kidney Disease</a:t>
            </a:r>
          </a:p>
          <a:p>
            <a:r>
              <a:rPr lang="en-US" dirty="0" smtClean="0"/>
              <a:t>Bayesian time series models</a:t>
            </a:r>
          </a:p>
          <a:p>
            <a:endParaRPr lang="en-US" dirty="0"/>
          </a:p>
          <a:p>
            <a:r>
              <a:rPr lang="en-US" dirty="0" smtClean="0"/>
              <a:t>Cognitive Science Applications with Bayesian </a:t>
            </a:r>
            <a:r>
              <a:rPr lang="en-US" dirty="0" err="1" smtClean="0"/>
              <a:t>Nonparametrics</a:t>
            </a:r>
            <a:endParaRPr lang="en-US" dirty="0" smtClean="0"/>
          </a:p>
          <a:p>
            <a:r>
              <a:rPr lang="en-US" dirty="0" smtClean="0"/>
              <a:t>Bayesian Clustering</a:t>
            </a:r>
          </a:p>
          <a:p>
            <a:r>
              <a:rPr lang="en-US" dirty="0" smtClean="0"/>
              <a:t>Topic/language modeling</a:t>
            </a:r>
            <a:endParaRPr lang="en-US" dirty="0"/>
          </a:p>
        </p:txBody>
      </p:sp>
    </p:spTree>
    <p:extLst>
      <p:ext uri="{BB962C8B-B14F-4D97-AF65-F5344CB8AC3E}">
        <p14:creationId xmlns:p14="http://schemas.microsoft.com/office/powerpoint/2010/main" val="516846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10446" y="2144894"/>
            <a:ext cx="8650111" cy="3725333"/>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smtClean="0"/>
              <a:t>DC v Heller: Temporal Influence</a:t>
            </a:r>
            <a:endParaRPr lang="en-US" dirty="0"/>
          </a:p>
        </p:txBody>
      </p:sp>
      <p:pic>
        <p:nvPicPr>
          <p:cNvPr id="6" name="Picture 5"/>
          <p:cNvPicPr>
            <a:picLocks noChangeAspect="1"/>
          </p:cNvPicPr>
          <p:nvPr/>
        </p:nvPicPr>
        <p:blipFill>
          <a:blip r:embed="rId2"/>
          <a:stretch>
            <a:fillRect/>
          </a:stretch>
        </p:blipFill>
        <p:spPr>
          <a:xfrm>
            <a:off x="502357" y="2626788"/>
            <a:ext cx="3884356" cy="2730500"/>
          </a:xfrm>
          <a:prstGeom prst="rect">
            <a:avLst/>
          </a:prstGeom>
        </p:spPr>
      </p:pic>
      <p:pic>
        <p:nvPicPr>
          <p:cNvPr id="7" name="Picture 6"/>
          <p:cNvPicPr>
            <a:picLocks noChangeAspect="1"/>
          </p:cNvPicPr>
          <p:nvPr/>
        </p:nvPicPr>
        <p:blipFill>
          <a:blip r:embed="rId3"/>
          <a:stretch>
            <a:fillRect/>
          </a:stretch>
        </p:blipFill>
        <p:spPr>
          <a:xfrm>
            <a:off x="4654824" y="3086812"/>
            <a:ext cx="3965819" cy="2044700"/>
          </a:xfrm>
          <a:prstGeom prst="rect">
            <a:avLst/>
          </a:prstGeom>
        </p:spPr>
      </p:pic>
      <p:sp>
        <p:nvSpPr>
          <p:cNvPr id="3" name="TextBox 2"/>
          <p:cNvSpPr txBox="1"/>
          <p:nvPr/>
        </p:nvSpPr>
        <p:spPr>
          <a:xfrm>
            <a:off x="502357" y="6332220"/>
            <a:ext cx="2716962" cy="369332"/>
          </a:xfrm>
          <a:prstGeom prst="rect">
            <a:avLst/>
          </a:prstGeom>
          <a:noFill/>
        </p:spPr>
        <p:txBody>
          <a:bodyPr wrap="none" rtlCol="0">
            <a:spAutoFit/>
          </a:bodyPr>
          <a:lstStyle/>
          <a:p>
            <a:r>
              <a:rPr lang="en-US" dirty="0" err="1" smtClean="0"/>
              <a:t>Guo</a:t>
            </a:r>
            <a:r>
              <a:rPr lang="en-US" dirty="0" smtClean="0"/>
              <a:t> et al, AISTATS 2015</a:t>
            </a:r>
            <a:endParaRPr lang="en-US" dirty="0"/>
          </a:p>
        </p:txBody>
      </p:sp>
    </p:spTree>
    <p:extLst>
      <p:ext uri="{BB962C8B-B14F-4D97-AF65-F5344CB8AC3E}">
        <p14:creationId xmlns:p14="http://schemas.microsoft.com/office/powerpoint/2010/main" val="34654421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338667" y="2328336"/>
            <a:ext cx="8523111" cy="3612445"/>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smtClean="0"/>
              <a:t>DC v Heller: Linguistic Influence</a:t>
            </a:r>
            <a:endParaRPr lang="en-US" dirty="0"/>
          </a:p>
        </p:txBody>
      </p:sp>
      <p:pic>
        <p:nvPicPr>
          <p:cNvPr id="4" name="Picture 3"/>
          <p:cNvPicPr>
            <a:picLocks noChangeAspect="1"/>
          </p:cNvPicPr>
          <p:nvPr/>
        </p:nvPicPr>
        <p:blipFill>
          <a:blip r:embed="rId2"/>
          <a:stretch>
            <a:fillRect/>
          </a:stretch>
        </p:blipFill>
        <p:spPr>
          <a:xfrm>
            <a:off x="479777" y="2672739"/>
            <a:ext cx="3819877" cy="2518036"/>
          </a:xfrm>
          <a:prstGeom prst="rect">
            <a:avLst/>
          </a:prstGeom>
        </p:spPr>
      </p:pic>
      <p:pic>
        <p:nvPicPr>
          <p:cNvPr id="5" name="Picture 4"/>
          <p:cNvPicPr>
            <a:picLocks noChangeAspect="1"/>
          </p:cNvPicPr>
          <p:nvPr/>
        </p:nvPicPr>
        <p:blipFill>
          <a:blip r:embed="rId3"/>
          <a:stretch>
            <a:fillRect/>
          </a:stretch>
        </p:blipFill>
        <p:spPr>
          <a:xfrm>
            <a:off x="4518202" y="3098097"/>
            <a:ext cx="3853745" cy="1802732"/>
          </a:xfrm>
          <a:prstGeom prst="rect">
            <a:avLst/>
          </a:prstGeom>
        </p:spPr>
      </p:pic>
      <p:sp>
        <p:nvSpPr>
          <p:cNvPr id="6" name="TextBox 5"/>
          <p:cNvSpPr txBox="1"/>
          <p:nvPr/>
        </p:nvSpPr>
        <p:spPr>
          <a:xfrm>
            <a:off x="338667" y="6348891"/>
            <a:ext cx="2716962" cy="369332"/>
          </a:xfrm>
          <a:prstGeom prst="rect">
            <a:avLst/>
          </a:prstGeom>
          <a:noFill/>
        </p:spPr>
        <p:txBody>
          <a:bodyPr wrap="none" rtlCol="0">
            <a:spAutoFit/>
          </a:bodyPr>
          <a:lstStyle/>
          <a:p>
            <a:r>
              <a:rPr lang="en-US" dirty="0" err="1" smtClean="0"/>
              <a:t>Guo</a:t>
            </a:r>
            <a:r>
              <a:rPr lang="en-US" dirty="0" smtClean="0"/>
              <a:t> et al, AISTATS 2015</a:t>
            </a:r>
            <a:endParaRPr lang="en-US" dirty="0"/>
          </a:p>
        </p:txBody>
      </p:sp>
    </p:spTree>
    <p:extLst>
      <p:ext uri="{BB962C8B-B14F-4D97-AF65-F5344CB8AC3E}">
        <p14:creationId xmlns:p14="http://schemas.microsoft.com/office/powerpoint/2010/main" val="792687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68112" y="1411111"/>
            <a:ext cx="8452556" cy="5446889"/>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12 Angry Men</a:t>
            </a:r>
            <a:endParaRPr lang="en-US" dirty="0"/>
          </a:p>
        </p:txBody>
      </p:sp>
      <p:pic>
        <p:nvPicPr>
          <p:cNvPr id="4" name="Picture 3"/>
          <p:cNvPicPr>
            <a:picLocks noChangeAspect="1"/>
          </p:cNvPicPr>
          <p:nvPr/>
        </p:nvPicPr>
        <p:blipFill>
          <a:blip r:embed="rId2"/>
          <a:stretch>
            <a:fillRect/>
          </a:stretch>
        </p:blipFill>
        <p:spPr>
          <a:xfrm>
            <a:off x="685800" y="1621449"/>
            <a:ext cx="3436752" cy="2286054"/>
          </a:xfrm>
          <a:prstGeom prst="rect">
            <a:avLst/>
          </a:prstGeom>
        </p:spPr>
      </p:pic>
      <p:pic>
        <p:nvPicPr>
          <p:cNvPr id="5" name="Picture 4"/>
          <p:cNvPicPr>
            <a:picLocks noChangeAspect="1"/>
          </p:cNvPicPr>
          <p:nvPr/>
        </p:nvPicPr>
        <p:blipFill>
          <a:blip r:embed="rId3"/>
          <a:stretch>
            <a:fillRect/>
          </a:stretch>
        </p:blipFill>
        <p:spPr>
          <a:xfrm>
            <a:off x="756355" y="4001578"/>
            <a:ext cx="3436752" cy="2633133"/>
          </a:xfrm>
          <a:prstGeom prst="rect">
            <a:avLst/>
          </a:prstGeom>
        </p:spPr>
      </p:pic>
      <p:pic>
        <p:nvPicPr>
          <p:cNvPr id="6" name="Picture 5"/>
          <p:cNvPicPr>
            <a:picLocks noChangeAspect="1"/>
          </p:cNvPicPr>
          <p:nvPr/>
        </p:nvPicPr>
        <p:blipFill>
          <a:blip r:embed="rId4"/>
          <a:stretch>
            <a:fillRect/>
          </a:stretch>
        </p:blipFill>
        <p:spPr>
          <a:xfrm>
            <a:off x="4636911" y="2452511"/>
            <a:ext cx="3966470" cy="3417711"/>
          </a:xfrm>
          <a:prstGeom prst="rect">
            <a:avLst/>
          </a:prstGeom>
        </p:spPr>
      </p:pic>
    </p:spTree>
    <p:extLst>
      <p:ext uri="{BB962C8B-B14F-4D97-AF65-F5344CB8AC3E}">
        <p14:creationId xmlns:p14="http://schemas.microsoft.com/office/powerpoint/2010/main" val="31131237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55223" y="2638779"/>
            <a:ext cx="8946444" cy="2695222"/>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smtClean="0"/>
              <a:t>Federal Reserve Board Meetings</a:t>
            </a:r>
            <a:endParaRPr lang="en-US" dirty="0"/>
          </a:p>
        </p:txBody>
      </p:sp>
      <p:pic>
        <p:nvPicPr>
          <p:cNvPr id="4" name="Picture 3"/>
          <p:cNvPicPr>
            <a:picLocks noChangeAspect="1"/>
          </p:cNvPicPr>
          <p:nvPr/>
        </p:nvPicPr>
        <p:blipFill>
          <a:blip r:embed="rId2"/>
          <a:stretch>
            <a:fillRect/>
          </a:stretch>
        </p:blipFill>
        <p:spPr>
          <a:xfrm>
            <a:off x="328613" y="2962567"/>
            <a:ext cx="8085667" cy="1816103"/>
          </a:xfrm>
          <a:prstGeom prst="rect">
            <a:avLst/>
          </a:prstGeom>
        </p:spPr>
      </p:pic>
      <p:sp>
        <p:nvSpPr>
          <p:cNvPr id="6" name="TextBox 5"/>
          <p:cNvSpPr txBox="1"/>
          <p:nvPr/>
        </p:nvSpPr>
        <p:spPr>
          <a:xfrm>
            <a:off x="328613" y="6320790"/>
            <a:ext cx="2716962" cy="369332"/>
          </a:xfrm>
          <a:prstGeom prst="rect">
            <a:avLst/>
          </a:prstGeom>
          <a:noFill/>
        </p:spPr>
        <p:txBody>
          <a:bodyPr wrap="none" rtlCol="0">
            <a:spAutoFit/>
          </a:bodyPr>
          <a:lstStyle/>
          <a:p>
            <a:r>
              <a:rPr lang="en-US" dirty="0" err="1" smtClean="0"/>
              <a:t>Guo</a:t>
            </a:r>
            <a:r>
              <a:rPr lang="en-US" dirty="0" smtClean="0"/>
              <a:t> et al, AISTATS 2015</a:t>
            </a:r>
            <a:endParaRPr lang="en-US" dirty="0"/>
          </a:p>
        </p:txBody>
      </p:sp>
    </p:spTree>
    <p:extLst>
      <p:ext uri="{BB962C8B-B14F-4D97-AF65-F5344CB8AC3E}">
        <p14:creationId xmlns:p14="http://schemas.microsoft.com/office/powerpoint/2010/main" val="7047718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Relating Time and Content</a:t>
            </a:r>
            <a:endParaRPr lang="en-US" dirty="0"/>
          </a:p>
        </p:txBody>
      </p:sp>
      <p:sp>
        <p:nvSpPr>
          <p:cNvPr id="3" name="Content Placeholder 2"/>
          <p:cNvSpPr>
            <a:spLocks noGrp="1"/>
          </p:cNvSpPr>
          <p:nvPr>
            <p:ph idx="1"/>
          </p:nvPr>
        </p:nvSpPr>
        <p:spPr>
          <a:xfrm>
            <a:off x="685800" y="1869140"/>
            <a:ext cx="7770813" cy="4565949"/>
          </a:xfrm>
        </p:spPr>
        <p:txBody>
          <a:bodyPr>
            <a:normAutofit/>
          </a:bodyPr>
          <a:lstStyle/>
          <a:p>
            <a:r>
              <a:rPr lang="en-US" dirty="0" smtClean="0"/>
              <a:t>Allow the amount of excitation to be dependent on content in an event based Hawkes process with IRM.</a:t>
            </a:r>
          </a:p>
          <a:p>
            <a:endParaRPr lang="en-US" dirty="0"/>
          </a:p>
          <a:p>
            <a:endParaRPr lang="en-US" dirty="0" smtClean="0"/>
          </a:p>
          <a:p>
            <a:endParaRPr lang="en-US" dirty="0"/>
          </a:p>
          <a:p>
            <a:endParaRPr lang="en-US" dirty="0" smtClean="0"/>
          </a:p>
          <a:p>
            <a:r>
              <a:rPr lang="en-US" dirty="0" smtClean="0"/>
              <a:t>Results in improved log likelihood on held out test data (</a:t>
            </a:r>
            <a:r>
              <a:rPr lang="en-US" dirty="0" err="1" smtClean="0"/>
              <a:t>enron</a:t>
            </a:r>
            <a:r>
              <a:rPr lang="en-US" dirty="0" smtClean="0"/>
              <a:t>, </a:t>
            </a:r>
            <a:r>
              <a:rPr lang="en-US" dirty="0" err="1" smtClean="0"/>
              <a:t>santa</a:t>
            </a:r>
            <a:r>
              <a:rPr lang="en-US" dirty="0" smtClean="0"/>
              <a:t> </a:t>
            </a:r>
            <a:r>
              <a:rPr lang="en-US" dirty="0" err="1" smtClean="0"/>
              <a:t>barbara</a:t>
            </a:r>
            <a:r>
              <a:rPr lang="en-US" dirty="0" smtClean="0"/>
              <a:t> conversation corpus, citation), and more intuitive clusters.</a:t>
            </a:r>
            <a:endParaRPr lang="en-US" dirty="0"/>
          </a:p>
        </p:txBody>
      </p:sp>
      <p:sp>
        <p:nvSpPr>
          <p:cNvPr id="4" name="Rounded Rectangle 3"/>
          <p:cNvSpPr/>
          <p:nvPr/>
        </p:nvSpPr>
        <p:spPr>
          <a:xfrm>
            <a:off x="1794510" y="2846070"/>
            <a:ext cx="5246370" cy="1851660"/>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stretch>
            <a:fillRect/>
          </a:stretch>
        </p:blipFill>
        <p:spPr>
          <a:xfrm>
            <a:off x="2217420" y="2939779"/>
            <a:ext cx="4109744" cy="1641858"/>
          </a:xfrm>
          <a:prstGeom prst="rect">
            <a:avLst/>
          </a:prstGeom>
        </p:spPr>
      </p:pic>
      <p:sp>
        <p:nvSpPr>
          <p:cNvPr id="6" name="TextBox 5"/>
          <p:cNvSpPr txBox="1"/>
          <p:nvPr/>
        </p:nvSpPr>
        <p:spPr>
          <a:xfrm>
            <a:off x="251460" y="6412228"/>
            <a:ext cx="2115644" cy="369332"/>
          </a:xfrm>
          <a:prstGeom prst="rect">
            <a:avLst/>
          </a:prstGeom>
          <a:noFill/>
        </p:spPr>
        <p:txBody>
          <a:bodyPr wrap="none" rtlCol="0">
            <a:spAutoFit/>
          </a:bodyPr>
          <a:lstStyle/>
          <a:p>
            <a:r>
              <a:rPr lang="en-US" smtClean="0"/>
              <a:t>Tan et al, UAI 2016</a:t>
            </a:r>
            <a:endParaRPr lang="en-US"/>
          </a:p>
        </p:txBody>
      </p:sp>
    </p:spTree>
    <p:extLst>
      <p:ext uri="{BB962C8B-B14F-4D97-AF65-F5344CB8AC3E}">
        <p14:creationId xmlns:p14="http://schemas.microsoft.com/office/powerpoint/2010/main" val="3265542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Extensions</a:t>
            </a:r>
            <a:endParaRPr lang="en-US" dirty="0"/>
          </a:p>
        </p:txBody>
      </p:sp>
      <p:sp>
        <p:nvSpPr>
          <p:cNvPr id="3" name="Content Placeholder 2"/>
          <p:cNvSpPr>
            <a:spLocks noGrp="1"/>
          </p:cNvSpPr>
          <p:nvPr>
            <p:ph idx="1"/>
          </p:nvPr>
        </p:nvSpPr>
        <p:spPr>
          <a:xfrm>
            <a:off x="685800" y="1423894"/>
            <a:ext cx="7770813" cy="4257022"/>
          </a:xfrm>
        </p:spPr>
        <p:txBody>
          <a:bodyPr>
            <a:normAutofit/>
          </a:bodyPr>
          <a:lstStyle/>
          <a:p>
            <a:pPr marL="0" indent="0">
              <a:buNone/>
            </a:pPr>
            <a:endParaRPr lang="en-US" dirty="0" smtClean="0"/>
          </a:p>
          <a:p>
            <a:r>
              <a:rPr lang="en-US" dirty="0" smtClean="0"/>
              <a:t>Learning </a:t>
            </a:r>
            <a:r>
              <a:rPr lang="en-US" dirty="0" err="1" smtClean="0"/>
              <a:t>clusterings</a:t>
            </a:r>
            <a:r>
              <a:rPr lang="en-US" dirty="0" smtClean="0"/>
              <a:t> of neurons. Similar processes are used in neuroscience to model the activation and co-activation of neurons. These usually also involve inhibition, but don’t directly cluster. </a:t>
            </a:r>
          </a:p>
          <a:p>
            <a:r>
              <a:rPr lang="en-US" dirty="0" smtClean="0"/>
              <a:t>Scale up inference</a:t>
            </a:r>
          </a:p>
          <a:p>
            <a:r>
              <a:rPr lang="en-US" dirty="0" smtClean="0"/>
              <a:t>Deal with unknown recipients</a:t>
            </a:r>
          </a:p>
          <a:p>
            <a:r>
              <a:rPr lang="en-US" dirty="0" smtClean="0"/>
              <a:t>Online bullying</a:t>
            </a:r>
            <a:endParaRPr lang="en-US" dirty="0"/>
          </a:p>
        </p:txBody>
      </p:sp>
    </p:spTree>
    <p:extLst>
      <p:ext uri="{BB962C8B-B14F-4D97-AF65-F5344CB8AC3E}">
        <p14:creationId xmlns:p14="http://schemas.microsoft.com/office/powerpoint/2010/main" val="34364479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Infection in a Social Network</a:t>
            </a:r>
            <a:endParaRPr lang="en-US" dirty="0"/>
          </a:p>
        </p:txBody>
      </p:sp>
      <p:sp>
        <p:nvSpPr>
          <p:cNvPr id="3" name="Content Placeholder 2"/>
          <p:cNvSpPr>
            <a:spLocks noGrp="1"/>
          </p:cNvSpPr>
          <p:nvPr>
            <p:ph idx="1"/>
          </p:nvPr>
        </p:nvSpPr>
        <p:spPr/>
        <p:txBody>
          <a:bodyPr/>
          <a:lstStyle/>
          <a:p>
            <a:r>
              <a:rPr lang="en-US" dirty="0" smtClean="0">
                <a:solidFill>
                  <a:schemeClr val="accent4"/>
                </a:solidFill>
              </a:rPr>
              <a:t>Goal</a:t>
            </a:r>
            <a:r>
              <a:rPr lang="en-US" dirty="0" smtClean="0"/>
              <a:t>: To model dynamical interactions between agents in a social network and apply to inferring the spread of infection.</a:t>
            </a:r>
          </a:p>
          <a:p>
            <a:r>
              <a:rPr lang="en-US" dirty="0" smtClean="0"/>
              <a:t>Many traditional epidemics models work on a population level, treating each person the same way.</a:t>
            </a:r>
          </a:p>
          <a:p>
            <a:r>
              <a:rPr lang="en-US" dirty="0" smtClean="0"/>
              <a:t>Contemporary data collection techniques allow us to model the spread of infection on an individual level.</a:t>
            </a:r>
          </a:p>
          <a:p>
            <a:r>
              <a:rPr lang="en-US" dirty="0" smtClean="0"/>
              <a:t>Being able to make infection predictions on an individual level is enormously beneficial because it allows people to receive more personalized and relevant health advice.</a:t>
            </a:r>
            <a:endParaRPr lang="en-US" dirty="0"/>
          </a:p>
        </p:txBody>
      </p:sp>
    </p:spTree>
    <p:extLst>
      <p:ext uri="{BB962C8B-B14F-4D97-AF65-F5344CB8AC3E}">
        <p14:creationId xmlns:p14="http://schemas.microsoft.com/office/powerpoint/2010/main" val="1564981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Evolution Experiment</a:t>
            </a:r>
            <a:endParaRPr lang="en-US" dirty="0"/>
          </a:p>
        </p:txBody>
      </p:sp>
      <p:sp>
        <p:nvSpPr>
          <p:cNvPr id="3" name="Content Placeholder 2"/>
          <p:cNvSpPr>
            <a:spLocks noGrp="1"/>
          </p:cNvSpPr>
          <p:nvPr>
            <p:ph idx="1"/>
          </p:nvPr>
        </p:nvSpPr>
        <p:spPr/>
        <p:txBody>
          <a:bodyPr>
            <a:normAutofit lnSpcReduction="10000"/>
          </a:bodyPr>
          <a:lstStyle/>
          <a:p>
            <a:r>
              <a:rPr lang="en-US" dirty="0" smtClean="0"/>
              <a:t>Data collected in the social evolution experiment allows us for the first time to closely track proximities and contagion in an entire community over a substantial period of time.</a:t>
            </a:r>
          </a:p>
          <a:p>
            <a:r>
              <a:rPr lang="en-US" dirty="0" smtClean="0"/>
              <a:t>Tracked “common cold” symptoms in an MIT residence hall from January to April 2009.</a:t>
            </a:r>
          </a:p>
          <a:p>
            <a:r>
              <a:rPr lang="en-US" dirty="0" smtClean="0"/>
              <a:t>Monitored over 80% of residents through their cell phones from October 2008 to May 2009, taking daily surveys and tracking their location, proximities and phone calls.</a:t>
            </a:r>
          </a:p>
          <a:p>
            <a:r>
              <a:rPr lang="en-US" dirty="0" smtClean="0"/>
              <a:t>Monthly surveys on social, health, and political issues taken. Locations taken by having cell phones scan nearby </a:t>
            </a:r>
            <a:r>
              <a:rPr lang="en-US" dirty="0" err="1" smtClean="0"/>
              <a:t>wifi</a:t>
            </a:r>
            <a:r>
              <a:rPr lang="en-US" dirty="0" smtClean="0"/>
              <a:t> access points and </a:t>
            </a:r>
            <a:r>
              <a:rPr lang="en-US" dirty="0" err="1" smtClean="0"/>
              <a:t>bluetooth</a:t>
            </a:r>
            <a:r>
              <a:rPr lang="en-US" dirty="0" smtClean="0"/>
              <a:t> devices.</a:t>
            </a:r>
            <a:endParaRPr lang="en-US" dirty="0"/>
          </a:p>
        </p:txBody>
      </p:sp>
    </p:spTree>
    <p:extLst>
      <p:ext uri="{BB962C8B-B14F-4D97-AF65-F5344CB8AC3E}">
        <p14:creationId xmlns:p14="http://schemas.microsoft.com/office/powerpoint/2010/main" val="17447256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1707444" y="1438006"/>
            <a:ext cx="5418667" cy="5307106"/>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Student Hall Network</a:t>
            </a:r>
            <a:endParaRPr lang="en-US" dirty="0"/>
          </a:p>
        </p:txBody>
      </p:sp>
      <p:pic>
        <p:nvPicPr>
          <p:cNvPr id="4" name="Content Placeholder 3"/>
          <p:cNvPicPr>
            <a:picLocks noGrp="1" noChangeAspect="1"/>
          </p:cNvPicPr>
          <p:nvPr>
            <p:ph idx="1"/>
          </p:nvPr>
        </p:nvPicPr>
        <p:blipFill rotWithShape="1">
          <a:blip r:embed="rId3"/>
          <a:srcRect l="6739" t="6983" r="3592"/>
          <a:stretch/>
        </p:blipFill>
        <p:spPr>
          <a:xfrm>
            <a:off x="2088444" y="1651001"/>
            <a:ext cx="4741334" cy="4783667"/>
          </a:xfrm>
        </p:spPr>
      </p:pic>
    </p:spTree>
    <p:extLst>
      <p:ext uri="{BB962C8B-B14F-4D97-AF65-F5344CB8AC3E}">
        <p14:creationId xmlns:p14="http://schemas.microsoft.com/office/powerpoint/2010/main" val="140568360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Health Surveys</a:t>
            </a:r>
            <a:endParaRPr lang="en-US" dirty="0"/>
          </a:p>
        </p:txBody>
      </p:sp>
      <p:sp>
        <p:nvSpPr>
          <p:cNvPr id="3" name="Content Placeholder 2"/>
          <p:cNvSpPr>
            <a:spLocks noGrp="1"/>
          </p:cNvSpPr>
          <p:nvPr>
            <p:ph idx="1"/>
          </p:nvPr>
        </p:nvSpPr>
        <p:spPr>
          <a:xfrm>
            <a:off x="685800" y="1869140"/>
            <a:ext cx="7770813" cy="4604729"/>
          </a:xfrm>
        </p:spPr>
        <p:txBody>
          <a:bodyPr>
            <a:normAutofit fontScale="92500" lnSpcReduction="10000"/>
          </a:bodyPr>
          <a:lstStyle/>
          <a:p>
            <a:r>
              <a:rPr lang="en-US" dirty="0" smtClean="0"/>
              <a:t>In the Social Evolution experiment students were paid $1 a day to answer surveys about contracting infection. </a:t>
            </a:r>
          </a:p>
          <a:p>
            <a:r>
              <a:rPr lang="en-US" dirty="0" smtClean="0"/>
              <a:t>The surveys asked about symptoms: </a:t>
            </a:r>
          </a:p>
          <a:p>
            <a:pPr lvl="1"/>
            <a:r>
              <a:rPr lang="en-US" dirty="0" smtClean="0"/>
              <a:t>Runny nose, nasal congestion, sneezing</a:t>
            </a:r>
          </a:p>
          <a:p>
            <a:pPr lvl="1"/>
            <a:r>
              <a:rPr lang="en-US" dirty="0" smtClean="0"/>
              <a:t>Nausea, vomiting, diarrhea</a:t>
            </a:r>
          </a:p>
          <a:p>
            <a:pPr lvl="1"/>
            <a:r>
              <a:rPr lang="en-US" dirty="0" smtClean="0"/>
              <a:t>Stress</a:t>
            </a:r>
          </a:p>
          <a:p>
            <a:pPr lvl="1"/>
            <a:r>
              <a:rPr lang="en-US" dirty="0" smtClean="0"/>
              <a:t>Sadness and depression</a:t>
            </a:r>
          </a:p>
          <a:p>
            <a:pPr lvl="1"/>
            <a:r>
              <a:rPr lang="en-US" dirty="0" smtClean="0"/>
              <a:t>Fever</a:t>
            </a:r>
          </a:p>
          <a:p>
            <a:r>
              <a:rPr lang="en-US" dirty="0" smtClean="0"/>
              <a:t>64 of the 85 residents answered the surveys</a:t>
            </a:r>
          </a:p>
          <a:p>
            <a:r>
              <a:rPr lang="en-US" dirty="0" smtClean="0"/>
              <a:t>Symptoms dependent on the social network. A student with a symptom had a 3-10x higher odds of having a friend with the same symptom.</a:t>
            </a:r>
            <a:endParaRPr lang="en-US" dirty="0"/>
          </a:p>
        </p:txBody>
      </p:sp>
    </p:spTree>
    <p:extLst>
      <p:ext uri="{BB962C8B-B14F-4D97-AF65-F5344CB8AC3E}">
        <p14:creationId xmlns:p14="http://schemas.microsoft.com/office/powerpoint/2010/main" val="13430911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Interactions</a:t>
            </a:r>
            <a:endParaRPr lang="en-US" dirty="0"/>
          </a:p>
        </p:txBody>
      </p:sp>
      <p:sp>
        <p:nvSpPr>
          <p:cNvPr id="3" name="Content Placeholder 2"/>
          <p:cNvSpPr>
            <a:spLocks noGrp="1"/>
          </p:cNvSpPr>
          <p:nvPr>
            <p:ph idx="1"/>
          </p:nvPr>
        </p:nvSpPr>
        <p:spPr>
          <a:xfrm>
            <a:off x="685800" y="1570357"/>
            <a:ext cx="7770813" cy="4257022"/>
          </a:xfrm>
        </p:spPr>
        <p:txBody>
          <a:bodyPr/>
          <a:lstStyle/>
          <a:p>
            <a:r>
              <a:rPr lang="en-US" dirty="0" smtClean="0"/>
              <a:t>Fundamental to understanding human behavior.</a:t>
            </a:r>
          </a:p>
          <a:p>
            <a:r>
              <a:rPr lang="en-US" dirty="0" smtClean="0"/>
              <a:t>Very complex.</a:t>
            </a:r>
          </a:p>
          <a:p>
            <a:r>
              <a:rPr lang="en-US" dirty="0" smtClean="0"/>
              <a:t>Ideal for interdisciplinary research.</a:t>
            </a:r>
            <a:endParaRPr lang="en-US" dirty="0"/>
          </a:p>
        </p:txBody>
      </p:sp>
      <p:pic>
        <p:nvPicPr>
          <p:cNvPr id="5" name="Picture 4" descr="luann.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989" y="3534234"/>
            <a:ext cx="7059345" cy="3135323"/>
          </a:xfrm>
          <a:prstGeom prst="rect">
            <a:avLst/>
          </a:prstGeom>
        </p:spPr>
      </p:pic>
    </p:spTree>
    <p:extLst>
      <p:ext uri="{BB962C8B-B14F-4D97-AF65-F5344CB8AC3E}">
        <p14:creationId xmlns:p14="http://schemas.microsoft.com/office/powerpoint/2010/main" val="9602373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973666" y="2977443"/>
            <a:ext cx="6999111" cy="3245556"/>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Hidden Markov Models</a:t>
            </a:r>
            <a:endParaRPr lang="en-US" dirty="0"/>
          </a:p>
        </p:txBody>
      </p:sp>
      <p:sp>
        <p:nvSpPr>
          <p:cNvPr id="3" name="Content Placeholder 2"/>
          <p:cNvSpPr>
            <a:spLocks noGrp="1"/>
          </p:cNvSpPr>
          <p:nvPr>
            <p:ph idx="1"/>
          </p:nvPr>
        </p:nvSpPr>
        <p:spPr>
          <a:xfrm>
            <a:off x="685800" y="1602810"/>
            <a:ext cx="7770813" cy="4257022"/>
          </a:xfrm>
        </p:spPr>
        <p:txBody>
          <a:bodyPr/>
          <a:lstStyle/>
          <a:p>
            <a:r>
              <a:rPr lang="en-US" dirty="0" smtClean="0"/>
              <a:t>We aim to leverage the social evolution data to predict the spread of infection to individuals in our social network using a model related to HMMs.</a:t>
            </a:r>
            <a:endParaRPr lang="en-US" dirty="0"/>
          </a:p>
        </p:txBody>
      </p:sp>
      <p:pic>
        <p:nvPicPr>
          <p:cNvPr id="7" name="Picture 6" descr="FG_HM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3108" y="3969451"/>
            <a:ext cx="4676279" cy="1717323"/>
          </a:xfrm>
          <a:prstGeom prst="rect">
            <a:avLst/>
          </a:prstGeom>
        </p:spPr>
      </p:pic>
      <p:pic>
        <p:nvPicPr>
          <p:cNvPr id="9" name="Picture 8" descr="sick.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9177" y="3301998"/>
            <a:ext cx="640644" cy="640644"/>
          </a:xfrm>
          <a:prstGeom prst="rect">
            <a:avLst/>
          </a:prstGeom>
        </p:spPr>
      </p:pic>
      <p:pic>
        <p:nvPicPr>
          <p:cNvPr id="10" name="Picture 9" descr="sick.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2903" y="3299177"/>
            <a:ext cx="640644" cy="640644"/>
          </a:xfrm>
          <a:prstGeom prst="rect">
            <a:avLst/>
          </a:prstGeom>
        </p:spPr>
      </p:pic>
      <p:pic>
        <p:nvPicPr>
          <p:cNvPr id="11" name="Picture 10" descr="happy.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73108" y="3310464"/>
            <a:ext cx="632178" cy="632178"/>
          </a:xfrm>
          <a:prstGeom prst="rect">
            <a:avLst/>
          </a:prstGeom>
        </p:spPr>
      </p:pic>
      <p:pic>
        <p:nvPicPr>
          <p:cNvPr id="12" name="Picture 11" descr="happy.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07286" y="3310464"/>
            <a:ext cx="632178" cy="632178"/>
          </a:xfrm>
          <a:prstGeom prst="rect">
            <a:avLst/>
          </a:prstGeom>
        </p:spPr>
      </p:pic>
    </p:spTree>
    <p:extLst>
      <p:ext uri="{BB962C8B-B14F-4D97-AF65-F5344CB8AC3E}">
        <p14:creationId xmlns:p14="http://schemas.microsoft.com/office/powerpoint/2010/main" val="113197467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352777" y="3132668"/>
            <a:ext cx="3866445" cy="3485444"/>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Graph-coupled HMMs</a:t>
            </a:r>
            <a:endParaRPr lang="en-US" dirty="0"/>
          </a:p>
        </p:txBody>
      </p:sp>
      <p:sp>
        <p:nvSpPr>
          <p:cNvPr id="3" name="Content Placeholder 2"/>
          <p:cNvSpPr>
            <a:spLocks noGrp="1"/>
          </p:cNvSpPr>
          <p:nvPr>
            <p:ph idx="1"/>
          </p:nvPr>
        </p:nvSpPr>
        <p:spPr>
          <a:xfrm>
            <a:off x="685800" y="1728031"/>
            <a:ext cx="7770813" cy="4257022"/>
          </a:xfrm>
        </p:spPr>
        <p:txBody>
          <a:bodyPr/>
          <a:lstStyle/>
          <a:p>
            <a:r>
              <a:rPr lang="en-US" dirty="0" smtClean="0"/>
              <a:t>Associate each person in the dynamic interaction network with an HMM chain. Let interaction network structure determine the HMM couplings:</a:t>
            </a:r>
            <a:endParaRPr lang="en-US" dirty="0"/>
          </a:p>
        </p:txBody>
      </p:sp>
      <p:pic>
        <p:nvPicPr>
          <p:cNvPr id="4" name="Picture 3"/>
          <p:cNvPicPr>
            <a:picLocks noChangeAspect="1"/>
          </p:cNvPicPr>
          <p:nvPr/>
        </p:nvPicPr>
        <p:blipFill>
          <a:blip r:embed="rId3"/>
          <a:stretch>
            <a:fillRect/>
          </a:stretch>
        </p:blipFill>
        <p:spPr>
          <a:xfrm>
            <a:off x="549447" y="3303412"/>
            <a:ext cx="3448783" cy="3140421"/>
          </a:xfrm>
          <a:prstGeom prst="rect">
            <a:avLst/>
          </a:prstGeom>
        </p:spPr>
      </p:pic>
      <p:grpSp>
        <p:nvGrpSpPr>
          <p:cNvPr id="11" name="Group 10"/>
          <p:cNvGrpSpPr/>
          <p:nvPr/>
        </p:nvGrpSpPr>
        <p:grpSpPr>
          <a:xfrm>
            <a:off x="4331252" y="3972861"/>
            <a:ext cx="4630162" cy="1551406"/>
            <a:chOff x="4288919" y="3258828"/>
            <a:chExt cx="4630162" cy="1551406"/>
          </a:xfrm>
        </p:grpSpPr>
        <p:pic>
          <p:nvPicPr>
            <p:cNvPr id="7" name="Picture 6" descr="eq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9443" y="3258828"/>
              <a:ext cx="3909638" cy="246477"/>
            </a:xfrm>
            <a:prstGeom prst="rect">
              <a:avLst/>
            </a:prstGeom>
          </p:spPr>
        </p:pic>
        <p:pic>
          <p:nvPicPr>
            <p:cNvPr id="8" name="Picture 7" descr="eq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09443" y="3711929"/>
              <a:ext cx="1439333" cy="260932"/>
            </a:xfrm>
            <a:prstGeom prst="rect">
              <a:avLst/>
            </a:prstGeom>
          </p:spPr>
        </p:pic>
        <p:pic>
          <p:nvPicPr>
            <p:cNvPr id="9" name="Picture 8" descr="eq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65887" y="4162076"/>
              <a:ext cx="1354667" cy="224488"/>
            </a:xfrm>
            <a:prstGeom prst="rect">
              <a:avLst/>
            </a:prstGeom>
          </p:spPr>
        </p:pic>
        <p:pic>
          <p:nvPicPr>
            <p:cNvPr id="10" name="Picture 9" descr="eqn.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88919" y="4545893"/>
              <a:ext cx="2907748" cy="264341"/>
            </a:xfrm>
            <a:prstGeom prst="rect">
              <a:avLst/>
            </a:prstGeom>
          </p:spPr>
        </p:pic>
      </p:grpSp>
    </p:spTree>
    <p:extLst>
      <p:ext uri="{BB962C8B-B14F-4D97-AF65-F5344CB8AC3E}">
        <p14:creationId xmlns:p14="http://schemas.microsoft.com/office/powerpoint/2010/main" val="10946381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GCHMM Inference</a:t>
            </a:r>
            <a:endParaRPr lang="en-US" dirty="0"/>
          </a:p>
        </p:txBody>
      </p:sp>
      <p:sp>
        <p:nvSpPr>
          <p:cNvPr id="3" name="Content Placeholder 2"/>
          <p:cNvSpPr>
            <a:spLocks noGrp="1"/>
          </p:cNvSpPr>
          <p:nvPr>
            <p:ph idx="1"/>
          </p:nvPr>
        </p:nvSpPr>
        <p:spPr>
          <a:xfrm>
            <a:off x="685800" y="1869140"/>
            <a:ext cx="7770813" cy="4522781"/>
          </a:xfrm>
        </p:spPr>
        <p:txBody>
          <a:bodyPr>
            <a:normAutofit lnSpcReduction="10000"/>
          </a:bodyPr>
          <a:lstStyle/>
          <a:p>
            <a:r>
              <a:rPr lang="en-US" dirty="0" smtClean="0"/>
              <a:t>Inference in the coupled HMM is very hard.</a:t>
            </a:r>
          </a:p>
          <a:p>
            <a:pPr lvl="1"/>
            <a:r>
              <a:rPr lang="en-US" dirty="0" smtClean="0"/>
              <a:t>Typically ML estimation is done on few chains with few states or another approximation is made.</a:t>
            </a:r>
          </a:p>
          <a:p>
            <a:r>
              <a:rPr lang="en-US" dirty="0" smtClean="0"/>
              <a:t>In the worst case GCHMM inference is as difficult as CHMM inference.</a:t>
            </a:r>
          </a:p>
          <a:p>
            <a:pPr lvl="1"/>
            <a:r>
              <a:rPr lang="en-US" dirty="0" smtClean="0"/>
              <a:t>When the graph is fully connected.</a:t>
            </a:r>
          </a:p>
          <a:p>
            <a:r>
              <a:rPr lang="en-US" dirty="0" smtClean="0"/>
              <a:t>Fortunately, since we’re dealing with social networks we can leverage a couple of properties:</a:t>
            </a:r>
          </a:p>
          <a:p>
            <a:pPr lvl="1"/>
            <a:r>
              <a:rPr lang="en-US" dirty="0" smtClean="0"/>
              <a:t>Social networks are usually sparse</a:t>
            </a:r>
          </a:p>
          <a:p>
            <a:pPr lvl="1"/>
            <a:r>
              <a:rPr lang="en-US" dirty="0" smtClean="0"/>
              <a:t>For many applications the influence of interactions can be modeled in a fairly simple way via a small number of parameters.</a:t>
            </a:r>
            <a:endParaRPr lang="en-US" dirty="0"/>
          </a:p>
        </p:txBody>
      </p:sp>
    </p:spTree>
    <p:extLst>
      <p:ext uri="{BB962C8B-B14F-4D97-AF65-F5344CB8AC3E}">
        <p14:creationId xmlns:p14="http://schemas.microsoft.com/office/powerpoint/2010/main" val="18411540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GCHMMs for Modeling Infection</a:t>
            </a:r>
            <a:endParaRPr lang="en-US" sz="4000" dirty="0"/>
          </a:p>
        </p:txBody>
      </p:sp>
      <p:sp>
        <p:nvSpPr>
          <p:cNvPr id="3" name="Content Placeholder 2"/>
          <p:cNvSpPr>
            <a:spLocks noGrp="1"/>
          </p:cNvSpPr>
          <p:nvPr>
            <p:ph idx="1"/>
          </p:nvPr>
        </p:nvSpPr>
        <p:spPr/>
        <p:txBody>
          <a:bodyPr/>
          <a:lstStyle/>
          <a:p>
            <a:r>
              <a:rPr lang="en-US" dirty="0" smtClean="0"/>
              <a:t>In the case of the social evolution data the influence of other HMMs can be summarized by counts of interactions in the infectious state.</a:t>
            </a:r>
          </a:p>
          <a:p>
            <a:r>
              <a:rPr lang="en-US" dirty="0" smtClean="0"/>
              <a:t>The GCHMM can provide an individual level version of the susceptible-infectious-susceptible (SIS) epidemiology model:</a:t>
            </a:r>
          </a:p>
          <a:p>
            <a:endParaRPr lang="en-US" dirty="0"/>
          </a:p>
          <a:p>
            <a:r>
              <a:rPr lang="en-US" dirty="0" smtClean="0"/>
              <a:t>GCHMM for infection:</a:t>
            </a:r>
            <a:endParaRPr lang="en-US" dirty="0"/>
          </a:p>
        </p:txBody>
      </p:sp>
      <p:grpSp>
        <p:nvGrpSpPr>
          <p:cNvPr id="8" name="Group 7"/>
          <p:cNvGrpSpPr/>
          <p:nvPr/>
        </p:nvGrpSpPr>
        <p:grpSpPr>
          <a:xfrm>
            <a:off x="1407138" y="4023783"/>
            <a:ext cx="6051059" cy="419100"/>
            <a:chOff x="1209584" y="3995561"/>
            <a:chExt cx="6051059" cy="419100"/>
          </a:xfrm>
        </p:grpSpPr>
        <p:pic>
          <p:nvPicPr>
            <p:cNvPr id="11" name="Picture 10" descr="eq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584" y="3995561"/>
              <a:ext cx="2641600" cy="419100"/>
            </a:xfrm>
            <a:prstGeom prst="rect">
              <a:avLst/>
            </a:prstGeom>
          </p:spPr>
        </p:pic>
        <p:pic>
          <p:nvPicPr>
            <p:cNvPr id="12" name="Picture 11" descr="eq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1943" y="3995561"/>
              <a:ext cx="2298700" cy="419100"/>
            </a:xfrm>
            <a:prstGeom prst="rect">
              <a:avLst/>
            </a:prstGeom>
          </p:spPr>
        </p:pic>
      </p:grpSp>
      <p:grpSp>
        <p:nvGrpSpPr>
          <p:cNvPr id="16" name="Group 15"/>
          <p:cNvGrpSpPr/>
          <p:nvPr/>
        </p:nvGrpSpPr>
        <p:grpSpPr>
          <a:xfrm>
            <a:off x="615245" y="5139797"/>
            <a:ext cx="3095010" cy="937579"/>
            <a:chOff x="601134" y="5224463"/>
            <a:chExt cx="3095010" cy="937579"/>
          </a:xfrm>
        </p:grpSpPr>
        <p:pic>
          <p:nvPicPr>
            <p:cNvPr id="13" name="Picture 12" descr="eq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800" y="5224463"/>
              <a:ext cx="3010344" cy="258029"/>
            </a:xfrm>
            <a:prstGeom prst="rect">
              <a:avLst/>
            </a:prstGeom>
          </p:spPr>
        </p:pic>
        <p:pic>
          <p:nvPicPr>
            <p:cNvPr id="14" name="Picture 13" descr="eq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1134" y="5590761"/>
              <a:ext cx="2197160" cy="242391"/>
            </a:xfrm>
            <a:prstGeom prst="rect">
              <a:avLst/>
            </a:prstGeom>
          </p:spPr>
        </p:pic>
        <p:pic>
          <p:nvPicPr>
            <p:cNvPr id="15" name="Picture 14" descr="eqn.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6355" y="5958771"/>
              <a:ext cx="1226637" cy="203271"/>
            </a:xfrm>
            <a:prstGeom prst="rect">
              <a:avLst/>
            </a:prstGeom>
          </p:spPr>
        </p:pic>
      </p:grpSp>
      <p:grpSp>
        <p:nvGrpSpPr>
          <p:cNvPr id="19" name="Group 18"/>
          <p:cNvGrpSpPr/>
          <p:nvPr/>
        </p:nvGrpSpPr>
        <p:grpSpPr>
          <a:xfrm>
            <a:off x="577588" y="6174100"/>
            <a:ext cx="5334000" cy="551203"/>
            <a:chOff x="464700" y="6174100"/>
            <a:chExt cx="5334000" cy="551203"/>
          </a:xfrm>
        </p:grpSpPr>
        <p:pic>
          <p:nvPicPr>
            <p:cNvPr id="17" name="Picture 16" descr="eqn.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4700" y="6174100"/>
              <a:ext cx="2363258" cy="214842"/>
            </a:xfrm>
            <a:prstGeom prst="rect">
              <a:avLst/>
            </a:prstGeom>
          </p:spPr>
        </p:pic>
        <p:pic>
          <p:nvPicPr>
            <p:cNvPr id="18" name="Picture 17" descr="eqn.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4700" y="6427393"/>
              <a:ext cx="5334000" cy="297910"/>
            </a:xfrm>
            <a:prstGeom prst="rect">
              <a:avLst/>
            </a:prstGeom>
          </p:spPr>
        </p:pic>
      </p:grpSp>
      <p:grpSp>
        <p:nvGrpSpPr>
          <p:cNvPr id="23" name="Group 22"/>
          <p:cNvGrpSpPr/>
          <p:nvPr/>
        </p:nvGrpSpPr>
        <p:grpSpPr>
          <a:xfrm>
            <a:off x="6095995" y="5257279"/>
            <a:ext cx="1456267" cy="757624"/>
            <a:chOff x="5348112" y="5229057"/>
            <a:chExt cx="1456267" cy="757624"/>
          </a:xfrm>
        </p:grpSpPr>
        <p:pic>
          <p:nvPicPr>
            <p:cNvPr id="20" name="Picture 19" descr="eqn.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376334" y="5229057"/>
              <a:ext cx="1225974" cy="182880"/>
            </a:xfrm>
            <a:prstGeom prst="rect">
              <a:avLst/>
            </a:prstGeom>
          </p:spPr>
        </p:pic>
        <p:pic>
          <p:nvPicPr>
            <p:cNvPr id="21" name="Picture 20" descr="eqn.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62223" y="5506095"/>
              <a:ext cx="1354667" cy="209973"/>
            </a:xfrm>
            <a:prstGeom prst="rect">
              <a:avLst/>
            </a:prstGeom>
          </p:spPr>
        </p:pic>
        <p:pic>
          <p:nvPicPr>
            <p:cNvPr id="22" name="Picture 21" descr="eqn.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348112" y="5776708"/>
              <a:ext cx="1456267" cy="209973"/>
            </a:xfrm>
            <a:prstGeom prst="rect">
              <a:avLst/>
            </a:prstGeom>
          </p:spPr>
        </p:pic>
      </p:grpSp>
    </p:spTree>
    <p:extLst>
      <p:ext uri="{BB962C8B-B14F-4D97-AF65-F5344CB8AC3E}">
        <p14:creationId xmlns:p14="http://schemas.microsoft.com/office/powerpoint/2010/main" val="118403023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987778" y="1202632"/>
            <a:ext cx="6942666" cy="5194217"/>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8660" y="-91025"/>
            <a:ext cx="7770813" cy="1429871"/>
          </a:xfrm>
        </p:spPr>
        <p:txBody>
          <a:bodyPr/>
          <a:lstStyle/>
          <a:p>
            <a:r>
              <a:rPr lang="en-US" dirty="0" smtClean="0"/>
              <a:t>Experimental Results</a:t>
            </a:r>
            <a:endParaRPr lang="en-US" dirty="0"/>
          </a:p>
        </p:txBody>
      </p:sp>
      <p:pic>
        <p:nvPicPr>
          <p:cNvPr id="4" name="Content Placeholder 3"/>
          <p:cNvPicPr>
            <a:picLocks noGrp="1" noChangeAspect="1"/>
          </p:cNvPicPr>
          <p:nvPr>
            <p:ph idx="1"/>
          </p:nvPr>
        </p:nvPicPr>
        <p:blipFill rotWithShape="1">
          <a:blip r:embed="rId2"/>
          <a:srcRect l="1725" t="3057" r="5242" b="2718"/>
          <a:stretch/>
        </p:blipFill>
        <p:spPr>
          <a:xfrm>
            <a:off x="1312333" y="1387404"/>
            <a:ext cx="6208888" cy="4826000"/>
          </a:xfrm>
        </p:spPr>
      </p:pic>
      <p:sp>
        <p:nvSpPr>
          <p:cNvPr id="3" name="TextBox 2"/>
          <p:cNvSpPr txBox="1"/>
          <p:nvPr/>
        </p:nvSpPr>
        <p:spPr>
          <a:xfrm>
            <a:off x="168718" y="6464695"/>
            <a:ext cx="2287229" cy="369332"/>
          </a:xfrm>
          <a:prstGeom prst="rect">
            <a:avLst/>
          </a:prstGeom>
          <a:noFill/>
        </p:spPr>
        <p:txBody>
          <a:bodyPr wrap="none" rtlCol="0">
            <a:spAutoFit/>
          </a:bodyPr>
          <a:lstStyle/>
          <a:p>
            <a:r>
              <a:rPr lang="en-US" dirty="0" smtClean="0"/>
              <a:t>Dong et al, UAI 2012</a:t>
            </a:r>
            <a:endParaRPr lang="en-US" dirty="0"/>
          </a:p>
        </p:txBody>
      </p:sp>
    </p:spTree>
    <p:extLst>
      <p:ext uri="{BB962C8B-B14F-4D97-AF65-F5344CB8AC3E}">
        <p14:creationId xmlns:p14="http://schemas.microsoft.com/office/powerpoint/2010/main" val="72600221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Title 1"/>
          <p:cNvSpPr>
            <a:spLocks noGrp="1"/>
          </p:cNvSpPr>
          <p:nvPr>
            <p:ph type="title"/>
          </p:nvPr>
        </p:nvSpPr>
        <p:spPr/>
        <p:txBody>
          <a:bodyPr/>
          <a:lstStyle/>
          <a:p>
            <a:r>
              <a:rPr lang="en-US" altLang="en-US"/>
              <a:t>Aiello Group Data</a:t>
            </a:r>
          </a:p>
        </p:txBody>
      </p:sp>
      <p:sp>
        <p:nvSpPr>
          <p:cNvPr id="92162" name="Content Placeholder 2"/>
          <p:cNvSpPr>
            <a:spLocks noGrp="1"/>
          </p:cNvSpPr>
          <p:nvPr>
            <p:ph idx="1"/>
          </p:nvPr>
        </p:nvSpPr>
        <p:spPr>
          <a:xfrm>
            <a:off x="456406" y="1470660"/>
            <a:ext cx="8229600" cy="4530725"/>
          </a:xfrm>
        </p:spPr>
        <p:txBody>
          <a:bodyPr>
            <a:normAutofit fontScale="77500" lnSpcReduction="20000"/>
          </a:bodyPr>
          <a:lstStyle/>
          <a:p>
            <a:r>
              <a:rPr lang="en-US" altLang="en-US" sz="2400" dirty="0" err="1"/>
              <a:t>eX</a:t>
            </a:r>
            <a:r>
              <a:rPr lang="en-US" altLang="en-US" sz="2400" dirty="0"/>
              <a:t>-FLU study at University of Michigan</a:t>
            </a:r>
          </a:p>
          <a:p>
            <a:pPr lvl="1"/>
            <a:r>
              <a:rPr lang="en-US" altLang="en-US" sz="2400" dirty="0"/>
              <a:t>590 students from 6 dorms</a:t>
            </a:r>
          </a:p>
          <a:p>
            <a:pPr lvl="1"/>
            <a:r>
              <a:rPr lang="en-US" altLang="en-US" sz="2400" dirty="0"/>
              <a:t>Chain referral scheme</a:t>
            </a:r>
          </a:p>
          <a:p>
            <a:endParaRPr lang="en-US" altLang="en-US" sz="2400" dirty="0"/>
          </a:p>
          <a:p>
            <a:r>
              <a:rPr lang="en-US" altLang="en-US" sz="2400" dirty="0"/>
              <a:t>A 103 student subset participated in </a:t>
            </a:r>
            <a:r>
              <a:rPr lang="en-US" altLang="en-US" sz="2400" dirty="0" err="1"/>
              <a:t>iEpi</a:t>
            </a:r>
            <a:endParaRPr lang="en-US" altLang="en-US" sz="2400" dirty="0"/>
          </a:p>
          <a:p>
            <a:pPr lvl="1"/>
            <a:r>
              <a:rPr lang="en-US" altLang="en-US" sz="2400" dirty="0"/>
              <a:t>Smartphone based study where location is tracked and surveys taken</a:t>
            </a:r>
          </a:p>
          <a:p>
            <a:pPr lvl="1"/>
            <a:endParaRPr lang="en-US" altLang="en-US" sz="2400" dirty="0"/>
          </a:p>
          <a:p>
            <a:r>
              <a:rPr lang="en-US" altLang="en-US" sz="2400" dirty="0"/>
              <a:t>Unlike MIT study confirmation of interaction was recorded on phones and flu testing was done on students who reported being ill.</a:t>
            </a:r>
          </a:p>
          <a:p>
            <a:endParaRPr lang="en-US" altLang="en-US" sz="2400" dirty="0"/>
          </a:p>
          <a:p>
            <a:r>
              <a:rPr lang="en-US" altLang="en-US" sz="2400" dirty="0"/>
              <a:t>Also an isolation intervention was tested.</a:t>
            </a:r>
          </a:p>
        </p:txBody>
      </p:sp>
    </p:spTree>
    <p:extLst>
      <p:ext uri="{BB962C8B-B14F-4D97-AF65-F5344CB8AC3E}">
        <p14:creationId xmlns:p14="http://schemas.microsoft.com/office/powerpoint/2010/main" val="206467931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2023110" y="2491740"/>
            <a:ext cx="5566410" cy="2994660"/>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185" name="Title 1"/>
          <p:cNvSpPr>
            <a:spLocks noGrp="1"/>
          </p:cNvSpPr>
          <p:nvPr>
            <p:ph type="title"/>
          </p:nvPr>
        </p:nvSpPr>
        <p:spPr/>
        <p:txBody>
          <a:bodyPr/>
          <a:lstStyle/>
          <a:p>
            <a:r>
              <a:rPr lang="en-US" altLang="en-US"/>
              <a:t>Hierarchical GCHMMs</a:t>
            </a:r>
          </a:p>
        </p:txBody>
      </p:sp>
      <p:sp>
        <p:nvSpPr>
          <p:cNvPr id="3" name="Content Placeholder 2"/>
          <p:cNvSpPr>
            <a:spLocks noGrp="1"/>
          </p:cNvSpPr>
          <p:nvPr>
            <p:ph idx="1"/>
          </p:nvPr>
        </p:nvSpPr>
        <p:spPr>
          <a:xfrm>
            <a:off x="685800" y="1869140"/>
            <a:ext cx="7770813" cy="4623099"/>
          </a:xfrm>
        </p:spPr>
        <p:txBody>
          <a:bodyPr>
            <a:normAutofit fontScale="85000" lnSpcReduction="10000"/>
          </a:bodyPr>
          <a:lstStyle/>
          <a:p>
            <a:pPr>
              <a:defRPr/>
            </a:pPr>
            <a:r>
              <a:rPr lang="en-US" dirty="0" smtClean="0"/>
              <a:t>Add a hierarchical level to where beta distributed infection parameters are learned:</a:t>
            </a:r>
          </a:p>
          <a:p>
            <a:pPr>
              <a:defRPr/>
            </a:pPr>
            <a:endParaRPr lang="en-US" dirty="0"/>
          </a:p>
          <a:p>
            <a:pPr>
              <a:defRPr/>
            </a:pPr>
            <a:endParaRPr lang="en-US" dirty="0" smtClean="0"/>
          </a:p>
          <a:p>
            <a:pPr>
              <a:defRPr/>
            </a:pPr>
            <a:endParaRPr lang="en-US" dirty="0" smtClean="0"/>
          </a:p>
          <a:p>
            <a:pPr>
              <a:defRPr/>
            </a:pPr>
            <a:endParaRPr lang="en-US" dirty="0"/>
          </a:p>
          <a:p>
            <a:pPr marL="0" indent="0">
              <a:buFont typeface="Wingdings" charset="2"/>
              <a:buNone/>
              <a:defRPr/>
            </a:pPr>
            <a:endParaRPr lang="en-US" dirty="0" smtClean="0"/>
          </a:p>
          <a:p>
            <a:pPr>
              <a:defRPr/>
            </a:pPr>
            <a:endParaRPr lang="en-US" sz="1200" dirty="0" smtClean="0"/>
          </a:p>
          <a:p>
            <a:pPr>
              <a:defRPr/>
            </a:pPr>
            <a:endParaRPr lang="en-US" dirty="0" smtClean="0"/>
          </a:p>
          <a:p>
            <a:pPr>
              <a:defRPr/>
            </a:pPr>
            <a:r>
              <a:rPr lang="en-US" dirty="0" smtClean="0"/>
              <a:t>Inference Gibbs-EM algorithm but follow up papers e.g. stochastic VB</a:t>
            </a:r>
          </a:p>
          <a:p>
            <a:pPr>
              <a:defRPr/>
            </a:pPr>
            <a:endParaRPr lang="en-US" dirty="0"/>
          </a:p>
        </p:txBody>
      </p:sp>
      <p:pic>
        <p:nvPicPr>
          <p:cNvPr id="9318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47900" y="2590800"/>
            <a:ext cx="4648200" cy="173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318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49500" y="4418330"/>
            <a:ext cx="48133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454620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a:xfrm>
            <a:off x="685799" y="-139195"/>
            <a:ext cx="7770813" cy="1429871"/>
          </a:xfrm>
        </p:spPr>
        <p:txBody>
          <a:bodyPr/>
          <a:lstStyle/>
          <a:p>
            <a:r>
              <a:rPr lang="en-US" altLang="en-US" dirty="0"/>
              <a:t>Results</a:t>
            </a:r>
          </a:p>
        </p:txBody>
      </p:sp>
      <p:sp>
        <p:nvSpPr>
          <p:cNvPr id="94210" name="Content Placeholder 2"/>
          <p:cNvSpPr>
            <a:spLocks noGrp="1"/>
          </p:cNvSpPr>
          <p:nvPr>
            <p:ph idx="1"/>
          </p:nvPr>
        </p:nvSpPr>
        <p:spPr/>
        <p:txBody>
          <a:bodyPr/>
          <a:lstStyle/>
          <a:p>
            <a:endParaRPr lang="en-US" altLang="en-US" dirty="0"/>
          </a:p>
        </p:txBody>
      </p:sp>
      <p:grpSp>
        <p:nvGrpSpPr>
          <p:cNvPr id="3" name="Group 2"/>
          <p:cNvGrpSpPr/>
          <p:nvPr/>
        </p:nvGrpSpPr>
        <p:grpSpPr>
          <a:xfrm>
            <a:off x="148590" y="1211580"/>
            <a:ext cx="8995410" cy="5539423"/>
            <a:chOff x="148590" y="1211580"/>
            <a:chExt cx="8995410" cy="5539423"/>
          </a:xfrm>
        </p:grpSpPr>
        <p:sp>
          <p:nvSpPr>
            <p:cNvPr id="2" name="Rounded Rectangle 1"/>
            <p:cNvSpPr/>
            <p:nvPr/>
          </p:nvSpPr>
          <p:spPr>
            <a:xfrm>
              <a:off x="148590" y="1211580"/>
              <a:ext cx="8995410" cy="5539423"/>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4211"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3706" y="1605776"/>
              <a:ext cx="3276600" cy="219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2930" y="3842703"/>
              <a:ext cx="3669030" cy="2692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3"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72706" y="1427737"/>
              <a:ext cx="4368800" cy="1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4"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329906" y="2992392"/>
              <a:ext cx="39116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5" name="Picture 7"/>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16045" y="3819843"/>
              <a:ext cx="4866482" cy="2711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TextBox 3"/>
          <p:cNvSpPr txBox="1"/>
          <p:nvPr/>
        </p:nvSpPr>
        <p:spPr>
          <a:xfrm>
            <a:off x="936264" y="6381671"/>
            <a:ext cx="2236446" cy="369332"/>
          </a:xfrm>
          <a:prstGeom prst="rect">
            <a:avLst/>
          </a:prstGeom>
          <a:noFill/>
        </p:spPr>
        <p:txBody>
          <a:bodyPr wrap="none" rtlCol="0">
            <a:spAutoFit/>
          </a:bodyPr>
          <a:lstStyle/>
          <a:p>
            <a:r>
              <a:rPr lang="en-US" dirty="0" smtClean="0">
                <a:solidFill>
                  <a:schemeClr val="bg1"/>
                </a:solidFill>
              </a:rPr>
              <a:t>Fan </a:t>
            </a:r>
            <a:r>
              <a:rPr lang="en-US" smtClean="0">
                <a:solidFill>
                  <a:schemeClr val="bg1"/>
                </a:solidFill>
              </a:rPr>
              <a:t>et al, KDD 2016</a:t>
            </a:r>
            <a:endParaRPr lang="en-US" dirty="0">
              <a:solidFill>
                <a:schemeClr val="bg1"/>
              </a:solidFill>
            </a:endParaRPr>
          </a:p>
        </p:txBody>
      </p:sp>
    </p:spTree>
    <p:extLst>
      <p:ext uri="{BB962C8B-B14F-4D97-AF65-F5344CB8AC3E}">
        <p14:creationId xmlns:p14="http://schemas.microsoft.com/office/powerpoint/2010/main" val="18171979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35134"/>
            <a:ext cx="7770813" cy="1429871"/>
          </a:xfrm>
        </p:spPr>
        <p:txBody>
          <a:bodyPr/>
          <a:lstStyle/>
          <a:p>
            <a:r>
              <a:rPr lang="en-US" dirty="0" smtClean="0"/>
              <a:t>Extensions</a:t>
            </a:r>
            <a:endParaRPr lang="en-US" dirty="0"/>
          </a:p>
        </p:txBody>
      </p:sp>
      <p:sp>
        <p:nvSpPr>
          <p:cNvPr id="3" name="Content Placeholder 2"/>
          <p:cNvSpPr>
            <a:spLocks noGrp="1"/>
          </p:cNvSpPr>
          <p:nvPr>
            <p:ph idx="1"/>
          </p:nvPr>
        </p:nvSpPr>
        <p:spPr/>
        <p:txBody>
          <a:bodyPr/>
          <a:lstStyle/>
          <a:p>
            <a:r>
              <a:rPr lang="en-US" dirty="0" smtClean="0"/>
              <a:t>Other applications of the GCHMM to network data, like modeling the influence of opinions.</a:t>
            </a:r>
          </a:p>
          <a:p>
            <a:r>
              <a:rPr lang="en-US" dirty="0" smtClean="0"/>
              <a:t>Scale up to larger </a:t>
            </a:r>
            <a:r>
              <a:rPr lang="en-US" dirty="0" smtClean="0"/>
              <a:t>communities    (Fan et AAAI 2016)</a:t>
            </a:r>
            <a:endParaRPr lang="en-US" dirty="0" smtClean="0"/>
          </a:p>
          <a:p>
            <a:r>
              <a:rPr lang="en-US" dirty="0" smtClean="0"/>
              <a:t>Nonparametric Bayesian extensions</a:t>
            </a:r>
          </a:p>
          <a:p>
            <a:r>
              <a:rPr lang="en-US" dirty="0" smtClean="0"/>
              <a:t>Other factors that may influence contracting an infection</a:t>
            </a:r>
          </a:p>
          <a:p>
            <a:r>
              <a:rPr lang="en-US" dirty="0" smtClean="0"/>
              <a:t>Learn latent network structure</a:t>
            </a:r>
          </a:p>
        </p:txBody>
      </p:sp>
    </p:spTree>
    <p:extLst>
      <p:ext uri="{BB962C8B-B14F-4D97-AF65-F5344CB8AC3E}">
        <p14:creationId xmlns:p14="http://schemas.microsoft.com/office/powerpoint/2010/main" val="13403903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567781"/>
            <a:ext cx="7770813" cy="1429871"/>
          </a:xfrm>
        </p:spPr>
        <p:txBody>
          <a:bodyPr>
            <a:normAutofit fontScale="90000"/>
          </a:bodyPr>
          <a:lstStyle/>
          <a:p>
            <a:r>
              <a:rPr lang="en-US" dirty="0" smtClean="0"/>
              <a:t>More ML for Healthcare Work</a:t>
            </a:r>
            <a:endParaRPr lang="en-US" dirty="0"/>
          </a:p>
        </p:txBody>
      </p:sp>
    </p:spTree>
    <p:extLst>
      <p:ext uri="{BB962C8B-B14F-4D97-AF65-F5344CB8AC3E}">
        <p14:creationId xmlns:p14="http://schemas.microsoft.com/office/powerpoint/2010/main" val="416034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Hawkes Processes and the Bayesian Echo Chamber</a:t>
            </a:r>
            <a:endParaRPr lang="en-US" dirty="0" smtClean="0"/>
          </a:p>
          <a:p>
            <a:endParaRPr lang="en-US" dirty="0"/>
          </a:p>
          <a:p>
            <a:r>
              <a:rPr lang="en-US" dirty="0" smtClean="0"/>
              <a:t>Modeling the Spread of Disease with Graph-coupled HMMs</a:t>
            </a:r>
            <a:endParaRPr lang="en-US" dirty="0" smtClean="0"/>
          </a:p>
          <a:p>
            <a:endParaRPr lang="en-US" dirty="0"/>
          </a:p>
          <a:p>
            <a:r>
              <a:rPr lang="en-US" dirty="0" smtClean="0"/>
              <a:t>Other Machine Learning for Healthcare Work</a:t>
            </a:r>
            <a:endParaRPr lang="en-US" dirty="0" smtClean="0"/>
          </a:p>
          <a:p>
            <a:pPr marL="0" indent="0">
              <a:buNone/>
            </a:pPr>
            <a:endParaRPr lang="en-US" dirty="0"/>
          </a:p>
        </p:txBody>
      </p:sp>
    </p:spTree>
    <p:extLst>
      <p:ext uri="{BB962C8B-B14F-4D97-AF65-F5344CB8AC3E}">
        <p14:creationId xmlns:p14="http://schemas.microsoft.com/office/powerpoint/2010/main" val="146173697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89"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50" name="Shape 150"/>
          <p:cNvSpPr/>
          <p:nvPr/>
        </p:nvSpPr>
        <p:spPr>
          <a:xfrm>
            <a:off x="785813" y="52388"/>
            <a:ext cx="8358187"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37891"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52" name="Shape 152"/>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153" name="Shape 153"/>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154" name="Shape 154"/>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155" name="Shape 155"/>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156" name="Shape 156"/>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157" name="Shape 157"/>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158" name="Shape 158"/>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159" name="Shape 159"/>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160" name="Shape 160"/>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161" name="Shape 161"/>
          <p:cNvSpPr/>
          <p:nvPr/>
        </p:nvSpPr>
        <p:spPr>
          <a:xfrm>
            <a:off x="2941638" y="1266825"/>
            <a:ext cx="2368550" cy="1714500"/>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5000">
                <a:solidFill>
                  <a:srgbClr val="FF0000"/>
                </a:solidFill>
                <a:latin typeface="Chalkboard"/>
                <a:ea typeface="Chalkboard"/>
                <a:cs typeface="Chalkboard"/>
                <a:sym typeface="Chalkboard"/>
              </a:defRPr>
            </a:pPr>
            <a:r>
              <a:rPr sz="3516">
                <a:solidFill>
                  <a:srgbClr val="FF0000"/>
                </a:solidFill>
                <a:latin typeface="Chalkboard"/>
                <a:ea typeface="Chalkboard"/>
                <a:cs typeface="Chalkboard"/>
                <a:sym typeface="Chalkboard"/>
              </a:rPr>
              <a:t>Kidney Function</a:t>
            </a:r>
          </a:p>
          <a:p>
            <a:pPr defTabSz="457184">
              <a:defRPr sz="5000">
                <a:solidFill>
                  <a:srgbClr val="FF0000"/>
                </a:solidFill>
                <a:latin typeface="Chalkboard"/>
                <a:ea typeface="Chalkboard"/>
                <a:cs typeface="Chalkboard"/>
                <a:sym typeface="Chalkboard"/>
              </a:defRPr>
            </a:pPr>
            <a:r>
              <a:rPr sz="3516">
                <a:solidFill>
                  <a:srgbClr val="FF0000"/>
                </a:solidFill>
                <a:latin typeface="Chalkboard"/>
                <a:ea typeface="Chalkboard"/>
                <a:cs typeface="Chalkboard"/>
                <a:sym typeface="Chalkboard"/>
              </a:rPr>
              <a:t>(eGFR)</a:t>
            </a:r>
          </a:p>
        </p:txBody>
      </p:sp>
      <p:cxnSp>
        <p:nvCxnSpPr>
          <p:cNvPr id="162" name="Connector 162"/>
          <p:cNvCxnSpPr>
            <a:stCxn id="161" idx="0"/>
            <a:endCxn id="150" idx="0"/>
          </p:cNvCxnSpPr>
          <p:nvPr/>
        </p:nvCxnSpPr>
        <p:spPr>
          <a:xfrm flipV="1">
            <a:off x="4125913" y="52388"/>
            <a:ext cx="839787" cy="1214437"/>
          </a:xfrm>
          <a:prstGeom prst="straightConnector1">
            <a:avLst/>
          </a:prstGeom>
          <a:ln w="25400">
            <a:solidFill>
              <a:srgbClr val="4F81BD"/>
            </a:solidFill>
            <a:tailEnd type="triangle"/>
          </a:ln>
          <a:effectLst>
            <a:outerShdw blurRad="50800" dist="25400" dir="5400000" rotWithShape="0">
              <a:srgbClr val="000000">
                <a:alpha val="38000"/>
              </a:srgbClr>
            </a:outerShdw>
          </a:effectLst>
        </p:spPr>
      </p:cxnSp>
      <p:sp>
        <p:nvSpPr>
          <p:cNvPr id="163" name="Shape 163"/>
          <p:cNvSpPr/>
          <p:nvPr/>
        </p:nvSpPr>
        <p:spPr>
          <a:xfrm>
            <a:off x="4124325" y="3595688"/>
            <a:ext cx="973138" cy="633412"/>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5000">
                <a:solidFill>
                  <a:srgbClr val="FF0000"/>
                </a:solidFill>
                <a:latin typeface="Chalkboard"/>
                <a:ea typeface="Chalkboard"/>
                <a:cs typeface="Chalkboard"/>
                <a:sym typeface="Chalkboard"/>
              </a:defRPr>
            </a:lvl1pPr>
          </a:lstStyle>
          <a:p>
            <a:pPr>
              <a:defRPr/>
            </a:pPr>
            <a:r>
              <a:rPr sz="3516"/>
              <a:t>Age</a:t>
            </a:r>
          </a:p>
        </p:txBody>
      </p:sp>
      <p:sp>
        <p:nvSpPr>
          <p:cNvPr id="164" name="Shape 164"/>
          <p:cNvSpPr/>
          <p:nvPr/>
        </p:nvSpPr>
        <p:spPr>
          <a:xfrm rot="16200000" flipH="1">
            <a:off x="3843338" y="5227638"/>
            <a:ext cx="1890712" cy="35401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447" y="0"/>
                  <a:pt x="12894" y="5400"/>
                  <a:pt x="12894" y="10800"/>
                </a:cubicBezTo>
                <a:cubicBezTo>
                  <a:pt x="12894" y="16200"/>
                  <a:pt x="17247"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165" name="Shape 165"/>
          <p:cNvSpPr/>
          <p:nvPr/>
        </p:nvSpPr>
        <p:spPr>
          <a:xfrm>
            <a:off x="6165850" y="217488"/>
            <a:ext cx="2711450" cy="4286250"/>
          </a:xfrm>
          <a:prstGeom prst="ellipse">
            <a:avLst/>
          </a:prstGeom>
          <a:ln w="12700">
            <a:solidFill>
              <a:srgbClr val="4A7EBB"/>
            </a:solidFill>
          </a:ln>
          <a:effectLst>
            <a:outerShdw blurRad="50800" dist="25400" dir="5400000" rotWithShape="0">
              <a:srgbClr val="000000">
                <a:alpha val="35000"/>
              </a:srgbClr>
            </a:outerShdw>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166" name="Shape 166"/>
          <p:cNvSpPr/>
          <p:nvPr/>
        </p:nvSpPr>
        <p:spPr>
          <a:xfrm flipH="1">
            <a:off x="993775" y="1909763"/>
            <a:ext cx="1892300" cy="35401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447" y="0"/>
                  <a:pt x="12894" y="5400"/>
                  <a:pt x="12894" y="10800"/>
                </a:cubicBezTo>
                <a:cubicBezTo>
                  <a:pt x="12894" y="16200"/>
                  <a:pt x="17247"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717686412"/>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7"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71" name="Shape 171"/>
          <p:cNvSpPr/>
          <p:nvPr/>
        </p:nvSpPr>
        <p:spPr>
          <a:xfrm>
            <a:off x="1098550" y="52388"/>
            <a:ext cx="8045450"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39939"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73" name="Shape 173"/>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174" name="Shape 174"/>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175" name="Shape 175"/>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176" name="Shape 176"/>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177" name="Shape 177"/>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178" name="Shape 178"/>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179" name="Shape 179"/>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180" name="Shape 180"/>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181" name="Shape 181"/>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182" name="Shape 182"/>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183" name="Shape 183"/>
          <p:cNvSpPr/>
          <p:nvPr/>
        </p:nvSpPr>
        <p:spPr>
          <a:xfrm>
            <a:off x="2216150" y="171450"/>
            <a:ext cx="3638550" cy="3338513"/>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Age 47</a:t>
            </a:r>
          </a:p>
          <a:p>
            <a:pPr defTabSz="457184">
              <a:defRPr sz="3000">
                <a:solidFill>
                  <a:srgbClr val="FF0000"/>
                </a:solidFill>
                <a:latin typeface="Chalkboard"/>
                <a:ea typeface="Chalkboard"/>
                <a:cs typeface="Chalkboard"/>
                <a:sym typeface="Chalkboard"/>
              </a:defRPr>
            </a:pPr>
            <a:endParaRPr sz="2109">
              <a:solidFill>
                <a:srgbClr val="FF0000"/>
              </a:solidFill>
              <a:latin typeface="Chalkboard"/>
              <a:ea typeface="Chalkboard"/>
              <a:cs typeface="Chalkboard"/>
              <a:sym typeface="Chalkboard"/>
            </a:endParaRP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Untreated diabetes &amp; high blood pressure.</a:t>
            </a:r>
            <a:br>
              <a:rPr sz="2109">
                <a:solidFill>
                  <a:srgbClr val="FF0000"/>
                </a:solidFill>
                <a:latin typeface="Chalkboard"/>
                <a:ea typeface="Chalkboard"/>
                <a:cs typeface="Chalkboard"/>
                <a:sym typeface="Chalkboard"/>
              </a:rPr>
            </a:br>
            <a:endParaRPr sz="2109">
              <a:solidFill>
                <a:srgbClr val="FF0000"/>
              </a:solidFill>
              <a:latin typeface="Chalkboard"/>
              <a:ea typeface="Chalkboard"/>
              <a:cs typeface="Chalkboard"/>
              <a:sym typeface="Chalkboard"/>
            </a:endParaRP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Normal kidney function, but with evidence of kidney damage.</a:t>
            </a:r>
            <a:br>
              <a:rPr sz="2109">
                <a:solidFill>
                  <a:srgbClr val="FF0000"/>
                </a:solidFill>
                <a:latin typeface="Chalkboard"/>
                <a:ea typeface="Chalkboard"/>
                <a:cs typeface="Chalkboard"/>
                <a:sym typeface="Chalkboard"/>
              </a:rPr>
            </a:br>
            <a:endParaRPr sz="2109">
              <a:solidFill>
                <a:srgbClr val="FF0000"/>
              </a:solidFill>
              <a:latin typeface="Chalkboard"/>
              <a:ea typeface="Chalkboard"/>
              <a:cs typeface="Chalkboard"/>
              <a:sym typeface="Chalkboard"/>
            </a:endParaRP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No regular medical care.</a:t>
            </a:r>
          </a:p>
        </p:txBody>
      </p:sp>
      <p:sp>
        <p:nvSpPr>
          <p:cNvPr id="184" name="Shape 184"/>
          <p:cNvSpPr/>
          <p:nvPr/>
        </p:nvSpPr>
        <p:spPr>
          <a:xfrm rot="10800000">
            <a:off x="1098550" y="495300"/>
            <a:ext cx="1117600" cy="4000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400" y="0"/>
                  <a:pt x="10800" y="5400"/>
                  <a:pt x="10800" y="10800"/>
                </a:cubicBezTo>
                <a:cubicBezTo>
                  <a:pt x="10800" y="16200"/>
                  <a:pt x="16200"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768909451"/>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5"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89" name="Shape 189"/>
          <p:cNvSpPr/>
          <p:nvPr/>
        </p:nvSpPr>
        <p:spPr>
          <a:xfrm>
            <a:off x="2174875" y="52388"/>
            <a:ext cx="6969125"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41987"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191" name="Shape 191"/>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192" name="Shape 192"/>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193" name="Shape 193"/>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194" name="Shape 194"/>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195" name="Shape 195"/>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196" name="Shape 196"/>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197" name="Shape 197"/>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198" name="Shape 198"/>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199" name="Shape 199"/>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200" name="Shape 200"/>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01" name="Shape 201"/>
          <p:cNvSpPr/>
          <p:nvPr/>
        </p:nvSpPr>
        <p:spPr>
          <a:xfrm>
            <a:off x="3236913" y="2803525"/>
            <a:ext cx="3287712" cy="741363"/>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Age 49</a:t>
            </a:r>
            <a:br>
              <a:rPr sz="2109">
                <a:solidFill>
                  <a:srgbClr val="FF0000"/>
                </a:solidFill>
                <a:latin typeface="Chalkboard"/>
                <a:ea typeface="Chalkboard"/>
                <a:cs typeface="Chalkboard"/>
                <a:sym typeface="Chalkboard"/>
              </a:rPr>
            </a:br>
            <a:r>
              <a:rPr sz="2109">
                <a:solidFill>
                  <a:srgbClr val="FF0000"/>
                </a:solidFill>
                <a:latin typeface="Chalkboard"/>
                <a:ea typeface="Chalkboard"/>
                <a:cs typeface="Chalkboard"/>
                <a:sym typeface="Chalkboard"/>
              </a:rPr>
              <a:t>Kidney function now 50%</a:t>
            </a:r>
          </a:p>
        </p:txBody>
      </p:sp>
      <p:sp>
        <p:nvSpPr>
          <p:cNvPr id="202" name="Shape 202"/>
          <p:cNvSpPr/>
          <p:nvPr/>
        </p:nvSpPr>
        <p:spPr>
          <a:xfrm rot="10800000">
            <a:off x="2120900" y="3127375"/>
            <a:ext cx="1116013" cy="619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400" y="0"/>
                  <a:pt x="10800" y="5400"/>
                  <a:pt x="10800" y="10800"/>
                </a:cubicBezTo>
                <a:cubicBezTo>
                  <a:pt x="10800" y="16200"/>
                  <a:pt x="16200"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002695043"/>
      </p:ext>
    </p:extLst>
  </p:cSld>
  <p:clrMapOvr>
    <a:masterClrMapping/>
  </p:clrMapOvr>
  <p:transition>
    <p:dissolv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07" name="Shape 207"/>
          <p:cNvSpPr/>
          <p:nvPr/>
        </p:nvSpPr>
        <p:spPr>
          <a:xfrm>
            <a:off x="3314700" y="52388"/>
            <a:ext cx="5829300"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44035"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09" name="Shape 209"/>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210" name="Shape 210"/>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211" name="Shape 211"/>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212" name="Shape 212"/>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213" name="Shape 213"/>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214" name="Shape 214"/>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215" name="Shape 215"/>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216" name="Shape 216"/>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217" name="Shape 217"/>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218" name="Shape 218"/>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19" name="Shape 219"/>
          <p:cNvSpPr/>
          <p:nvPr/>
        </p:nvSpPr>
        <p:spPr>
          <a:xfrm>
            <a:off x="4430713" y="4675188"/>
            <a:ext cx="3287712" cy="1066800"/>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Age 51</a:t>
            </a: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Referred to </a:t>
            </a: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kidney specialist</a:t>
            </a:r>
          </a:p>
        </p:txBody>
      </p:sp>
      <p:sp>
        <p:nvSpPr>
          <p:cNvPr id="220" name="Shape 220"/>
          <p:cNvSpPr/>
          <p:nvPr/>
        </p:nvSpPr>
        <p:spPr>
          <a:xfrm flipH="1">
            <a:off x="3314700" y="4891088"/>
            <a:ext cx="1116013" cy="1079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400" y="0"/>
                  <a:pt x="10800" y="5400"/>
                  <a:pt x="10800" y="10800"/>
                </a:cubicBezTo>
                <a:cubicBezTo>
                  <a:pt x="10800" y="16200"/>
                  <a:pt x="16200"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97076371"/>
      </p:ext>
    </p:extLst>
  </p:cSld>
  <p:clrMapOvr>
    <a:masterClrMapping/>
  </p:clrMapOvr>
  <p:transition>
    <p:dissolv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25" name="Shape 225"/>
          <p:cNvSpPr/>
          <p:nvPr/>
        </p:nvSpPr>
        <p:spPr>
          <a:xfrm>
            <a:off x="3719513" y="52388"/>
            <a:ext cx="5424487"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46083"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27" name="Shape 227"/>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228" name="Shape 228"/>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229" name="Shape 229"/>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230" name="Shape 230"/>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231" name="Shape 231"/>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232" name="Shape 232"/>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233" name="Shape 233"/>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234" name="Shape 234"/>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235" name="Shape 235"/>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236" name="Shape 236"/>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37" name="Shape 237"/>
          <p:cNvSpPr/>
          <p:nvPr/>
        </p:nvSpPr>
        <p:spPr>
          <a:xfrm>
            <a:off x="4656138" y="4802188"/>
            <a:ext cx="3879850" cy="1390650"/>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Three months later presents to ER with kidney failure symptoms and </a:t>
            </a:r>
            <a:br>
              <a:rPr sz="2109">
                <a:solidFill>
                  <a:srgbClr val="FF0000"/>
                </a:solidFill>
                <a:latin typeface="Chalkboard"/>
                <a:ea typeface="Chalkboard"/>
                <a:cs typeface="Chalkboard"/>
                <a:sym typeface="Chalkboard"/>
              </a:rPr>
            </a:br>
            <a:r>
              <a:rPr sz="2109">
                <a:solidFill>
                  <a:srgbClr val="FF0000"/>
                </a:solidFill>
                <a:latin typeface="Chalkboard"/>
                <a:ea typeface="Chalkboard"/>
                <a:cs typeface="Chalkboard"/>
                <a:sym typeface="Chalkboard"/>
              </a:rPr>
              <a:t>“crash starts” dialysis</a:t>
            </a:r>
          </a:p>
        </p:txBody>
      </p:sp>
      <p:sp>
        <p:nvSpPr>
          <p:cNvPr id="238" name="Shape 238"/>
          <p:cNvSpPr/>
          <p:nvPr/>
        </p:nvSpPr>
        <p:spPr>
          <a:xfrm rot="10800000">
            <a:off x="3602038" y="5251450"/>
            <a:ext cx="1117600" cy="4000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400" y="0"/>
                  <a:pt x="10800" y="5400"/>
                  <a:pt x="10800" y="10800"/>
                </a:cubicBezTo>
                <a:cubicBezTo>
                  <a:pt x="10800" y="16200"/>
                  <a:pt x="16200" y="21600"/>
                  <a:pt x="21600" y="21600"/>
                </a:cubicBezTo>
              </a:path>
            </a:pathLst>
          </a:custGeom>
          <a:ln w="25400">
            <a:solidFill>
              <a:srgbClr val="4F81BD"/>
            </a:solidFill>
            <a:tailEnd type="triangle"/>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239" name="Shape 239"/>
          <p:cNvSpPr/>
          <p:nvPr/>
        </p:nvSpPr>
        <p:spPr>
          <a:xfrm rot="16200000">
            <a:off x="2587626" y="2595562"/>
            <a:ext cx="2290762" cy="46196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a:defRPr sz="3600">
                <a:solidFill>
                  <a:srgbClr val="000000"/>
                </a:solidFill>
                <a:latin typeface="Helvetica Light"/>
                <a:ea typeface="Helvetica Light"/>
                <a:cs typeface="Helvetica Light"/>
                <a:sym typeface="Helvetica Light"/>
              </a:defRPr>
            </a:lvl1pPr>
          </a:lstStyle>
          <a:p>
            <a:pPr>
              <a:defRPr/>
            </a:pPr>
            <a:r>
              <a:rPr sz="2531"/>
              <a:t>Dialysis Begins</a:t>
            </a:r>
          </a:p>
        </p:txBody>
      </p:sp>
    </p:spTree>
    <p:extLst>
      <p:ext uri="{BB962C8B-B14F-4D97-AF65-F5344CB8AC3E}">
        <p14:creationId xmlns:p14="http://schemas.microsoft.com/office/powerpoint/2010/main" val="1612628483"/>
      </p:ext>
    </p:extLst>
  </p:cSld>
  <p:clrMapOvr>
    <a:masterClrMapping/>
  </p:clrMapOvr>
  <p:transition>
    <p:dissolv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44" name="Shape 244"/>
          <p:cNvSpPr/>
          <p:nvPr/>
        </p:nvSpPr>
        <p:spPr>
          <a:xfrm>
            <a:off x="9042400" y="52388"/>
            <a:ext cx="101600"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48131"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46" name="Shape 246"/>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247" name="Shape 247"/>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248" name="Shape 248"/>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249" name="Shape 249"/>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250" name="Shape 250"/>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251" name="Shape 251"/>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252" name="Shape 252"/>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253" name="Shape 253"/>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254" name="Shape 254"/>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255" name="Shape 255"/>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56" name="Shape 256"/>
          <p:cNvSpPr/>
          <p:nvPr/>
        </p:nvSpPr>
        <p:spPr>
          <a:xfrm rot="16200000">
            <a:off x="2587626" y="2595562"/>
            <a:ext cx="2290762" cy="46196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a:defRPr sz="3600">
                <a:solidFill>
                  <a:srgbClr val="000000"/>
                </a:solidFill>
                <a:latin typeface="Helvetica Light"/>
                <a:ea typeface="Helvetica Light"/>
                <a:cs typeface="Helvetica Light"/>
                <a:sym typeface="Helvetica Light"/>
              </a:defRPr>
            </a:lvl1pPr>
          </a:lstStyle>
          <a:p>
            <a:pPr>
              <a:defRPr/>
            </a:pPr>
            <a:r>
              <a:rPr sz="2531"/>
              <a:t>Dialysis Begins</a:t>
            </a:r>
          </a:p>
        </p:txBody>
      </p:sp>
    </p:spTree>
    <p:extLst>
      <p:ext uri="{BB962C8B-B14F-4D97-AF65-F5344CB8AC3E}">
        <p14:creationId xmlns:p14="http://schemas.microsoft.com/office/powerpoint/2010/main" val="1611664066"/>
      </p:ext>
    </p:extLst>
  </p:cSld>
  <p:clrMapOvr>
    <a:masterClrMapping/>
  </p:clrMapOvr>
  <p:transition>
    <p:dissolv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7" name="image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3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61" name="Shape 261"/>
          <p:cNvSpPr/>
          <p:nvPr/>
        </p:nvSpPr>
        <p:spPr>
          <a:xfrm>
            <a:off x="9042400" y="52388"/>
            <a:ext cx="101600" cy="62976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pic>
        <p:nvPicPr>
          <p:cNvPr id="50179" name="image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7950" y="693738"/>
            <a:ext cx="20701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263" name="Shape 263"/>
          <p:cNvSpPr/>
          <p:nvPr/>
        </p:nvSpPr>
        <p:spPr>
          <a:xfrm flipV="1">
            <a:off x="746125" y="6203950"/>
            <a:ext cx="8039100" cy="17463"/>
          </a:xfrm>
          <a:prstGeom prst="line">
            <a:avLst/>
          </a:prstGeom>
          <a:ln w="12700">
            <a:solidFill>
              <a:srgbClr val="A6A6A6"/>
            </a:solidFill>
          </a:ln>
        </p:spPr>
        <p:txBody>
          <a:bodyPr lIns="45719" tIns="45719" rIns="45719" bIns="45719"/>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
        <p:nvSpPr>
          <p:cNvPr id="264" name="Shape 264"/>
          <p:cNvSpPr/>
          <p:nvPr/>
        </p:nvSpPr>
        <p:spPr>
          <a:xfrm>
            <a:off x="6524625" y="198755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PCP Visit</a:t>
            </a:r>
          </a:p>
        </p:txBody>
      </p:sp>
      <p:sp>
        <p:nvSpPr>
          <p:cNvPr id="265" name="Shape 265"/>
          <p:cNvSpPr/>
          <p:nvPr/>
        </p:nvSpPr>
        <p:spPr>
          <a:xfrm>
            <a:off x="6524625" y="23701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ED Visit</a:t>
            </a:r>
          </a:p>
        </p:txBody>
      </p:sp>
      <p:sp>
        <p:nvSpPr>
          <p:cNvPr id="266" name="Shape 266"/>
          <p:cNvSpPr/>
          <p:nvPr/>
        </p:nvSpPr>
        <p:spPr>
          <a:xfrm>
            <a:off x="6524625" y="27051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Hospital Admission</a:t>
            </a:r>
          </a:p>
        </p:txBody>
      </p:sp>
      <p:sp>
        <p:nvSpPr>
          <p:cNvPr id="267" name="Shape 267"/>
          <p:cNvSpPr/>
          <p:nvPr/>
        </p:nvSpPr>
        <p:spPr>
          <a:xfrm>
            <a:off x="6524625" y="3127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Acute MI</a:t>
            </a:r>
          </a:p>
        </p:txBody>
      </p:sp>
      <p:sp>
        <p:nvSpPr>
          <p:cNvPr id="268" name="Shape 268"/>
          <p:cNvSpPr/>
          <p:nvPr/>
        </p:nvSpPr>
        <p:spPr>
          <a:xfrm>
            <a:off x="6524625" y="3525838"/>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Death</a:t>
            </a:r>
          </a:p>
        </p:txBody>
      </p:sp>
      <p:sp>
        <p:nvSpPr>
          <p:cNvPr id="269" name="Shape 269"/>
          <p:cNvSpPr/>
          <p:nvPr/>
        </p:nvSpPr>
        <p:spPr>
          <a:xfrm>
            <a:off x="6524625" y="1603375"/>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Nephrology Visit</a:t>
            </a:r>
          </a:p>
        </p:txBody>
      </p:sp>
      <p:sp>
        <p:nvSpPr>
          <p:cNvPr id="270" name="Shape 270"/>
          <p:cNvSpPr/>
          <p:nvPr/>
        </p:nvSpPr>
        <p:spPr>
          <a:xfrm>
            <a:off x="6524625" y="1143000"/>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1200">
                <a:solidFill>
                  <a:srgbClr val="000000"/>
                </a:solidFill>
                <a:latin typeface="Arial Black"/>
                <a:ea typeface="Arial Black"/>
                <a:cs typeface="Arial Black"/>
                <a:sym typeface="Arial Black"/>
              </a:defRPr>
            </a:pPr>
            <a:r>
              <a:rPr sz="844">
                <a:solidFill>
                  <a:srgbClr val="000000"/>
                </a:solidFill>
                <a:latin typeface="Arial Black"/>
                <a:ea typeface="Arial Black"/>
                <a:cs typeface="Arial Black"/>
                <a:sym typeface="Arial Black"/>
              </a:rPr>
              <a:t>1</a:t>
            </a:r>
            <a:r>
              <a:rPr sz="844" baseline="30500">
                <a:solidFill>
                  <a:srgbClr val="000000"/>
                </a:solidFill>
                <a:latin typeface="Arial Black"/>
                <a:ea typeface="Arial Black"/>
                <a:cs typeface="Arial Black"/>
                <a:sym typeface="Arial Black"/>
              </a:rPr>
              <a:t>st</a:t>
            </a:r>
            <a:r>
              <a:rPr sz="844">
                <a:solidFill>
                  <a:srgbClr val="000000"/>
                </a:solidFill>
                <a:latin typeface="Arial Black"/>
                <a:ea typeface="Arial Black"/>
                <a:cs typeface="Arial Black"/>
                <a:sym typeface="Arial Black"/>
              </a:rPr>
              <a:t> Nephrology Visit</a:t>
            </a:r>
          </a:p>
        </p:txBody>
      </p:sp>
      <p:sp>
        <p:nvSpPr>
          <p:cNvPr id="271" name="Shape 271"/>
          <p:cNvSpPr/>
          <p:nvPr/>
        </p:nvSpPr>
        <p:spPr>
          <a:xfrm>
            <a:off x="6524625" y="817563"/>
            <a:ext cx="1316038" cy="222250"/>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lvl1pPr defTabSz="650240">
              <a:defRPr sz="1200">
                <a:solidFill>
                  <a:srgbClr val="000000"/>
                </a:solidFill>
                <a:latin typeface="Arial Black"/>
                <a:ea typeface="Arial Black"/>
                <a:cs typeface="Arial Black"/>
                <a:sym typeface="Arial Black"/>
              </a:defRPr>
            </a:lvl1pPr>
          </a:lstStyle>
          <a:p>
            <a:pPr>
              <a:defRPr/>
            </a:pPr>
            <a:r>
              <a:rPr sz="844"/>
              <a:t>eGFR</a:t>
            </a:r>
          </a:p>
        </p:txBody>
      </p:sp>
      <p:sp>
        <p:nvSpPr>
          <p:cNvPr id="272" name="Shape 272"/>
          <p:cNvSpPr/>
          <p:nvPr/>
        </p:nvSpPr>
        <p:spPr>
          <a:xfrm>
            <a:off x="746125" y="4233863"/>
            <a:ext cx="1308100" cy="125412"/>
          </a:xfrm>
          <a:prstGeom prst="rect">
            <a:avLst/>
          </a:prstGeom>
          <a:solidFill>
            <a:srgbClr val="FFFFFF"/>
          </a:solidFill>
          <a:ln w="12700">
            <a:miter lim="400000"/>
          </a:ln>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73" name="Shape 273"/>
          <p:cNvSpPr/>
          <p:nvPr/>
        </p:nvSpPr>
        <p:spPr>
          <a:xfrm>
            <a:off x="2865438" y="1050925"/>
            <a:ext cx="3603625" cy="268922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defTabSz="457184">
              <a:defRPr sz="3000" b="1">
                <a:solidFill>
                  <a:srgbClr val="FF0000"/>
                </a:solidFill>
                <a:latin typeface="Chalkboard"/>
                <a:ea typeface="Chalkboard"/>
                <a:cs typeface="Chalkboard"/>
                <a:sym typeface="Chalkboard"/>
              </a:defRPr>
            </a:pPr>
            <a:r>
              <a:rPr sz="2109" b="1" u="sng">
                <a:solidFill>
                  <a:srgbClr val="FF0000"/>
                </a:solidFill>
                <a:latin typeface="Chalkboard"/>
                <a:ea typeface="Chalkboard"/>
                <a:cs typeface="Chalkboard"/>
                <a:sym typeface="Chalkboard"/>
              </a:rPr>
              <a:t>Missed Opportunities</a:t>
            </a:r>
            <a:r>
              <a:rPr sz="2109" b="1">
                <a:solidFill>
                  <a:srgbClr val="FF0000"/>
                </a:solidFill>
                <a:latin typeface="Chalkboard"/>
                <a:ea typeface="Chalkboard"/>
                <a:cs typeface="Chalkboard"/>
                <a:sym typeface="Chalkboard"/>
              </a:rPr>
              <a:t>:</a:t>
            </a:r>
            <a:br>
              <a:rPr sz="2109" b="1">
                <a:solidFill>
                  <a:srgbClr val="FF0000"/>
                </a:solidFill>
                <a:latin typeface="Chalkboard"/>
                <a:ea typeface="Chalkboard"/>
                <a:cs typeface="Chalkboard"/>
                <a:sym typeface="Chalkboard"/>
              </a:rPr>
            </a:br>
            <a:endParaRPr sz="2109" b="1">
              <a:solidFill>
                <a:srgbClr val="FF0000"/>
              </a:solidFill>
              <a:latin typeface="Chalkboard"/>
              <a:ea typeface="Chalkboard"/>
              <a:cs typeface="Chalkboard"/>
              <a:sym typeface="Chalkboard"/>
            </a:endParaRPr>
          </a:p>
          <a:p>
            <a:pPr defTabSz="457184">
              <a:defRPr sz="3000" b="1">
                <a:solidFill>
                  <a:srgbClr val="FF0000"/>
                </a:solidFill>
                <a:latin typeface="Chalkboard"/>
                <a:ea typeface="Chalkboard"/>
                <a:cs typeface="Chalkboard"/>
                <a:sym typeface="Chalkboard"/>
              </a:defRPr>
            </a:pPr>
            <a:r>
              <a:rPr sz="2109" b="1">
                <a:solidFill>
                  <a:srgbClr val="FF0000"/>
                </a:solidFill>
                <a:latin typeface="Chalkboard"/>
                <a:ea typeface="Chalkboard"/>
                <a:cs typeface="Chalkboard"/>
                <a:sym typeface="Chalkboard"/>
              </a:rPr>
              <a:t>To prevent or delay</a:t>
            </a:r>
            <a:br>
              <a:rPr sz="2109" b="1">
                <a:solidFill>
                  <a:srgbClr val="FF0000"/>
                </a:solidFill>
                <a:latin typeface="Chalkboard"/>
                <a:ea typeface="Chalkboard"/>
                <a:cs typeface="Chalkboard"/>
                <a:sym typeface="Chalkboard"/>
              </a:rPr>
            </a:br>
            <a:r>
              <a:rPr sz="2109" b="1">
                <a:solidFill>
                  <a:srgbClr val="FF0000"/>
                </a:solidFill>
                <a:latin typeface="Chalkboard"/>
                <a:ea typeface="Chalkboard"/>
                <a:cs typeface="Chalkboard"/>
                <a:sym typeface="Chalkboard"/>
              </a:rPr>
              <a:t>kidney failure</a:t>
            </a:r>
          </a:p>
          <a:p>
            <a:pPr defTabSz="457184">
              <a:defRPr sz="3000" b="1">
                <a:solidFill>
                  <a:srgbClr val="FF0000"/>
                </a:solidFill>
                <a:latin typeface="Chalkboard"/>
                <a:ea typeface="Chalkboard"/>
                <a:cs typeface="Chalkboard"/>
                <a:sym typeface="Chalkboard"/>
              </a:defRPr>
            </a:pPr>
            <a:endParaRPr sz="2109" b="1">
              <a:solidFill>
                <a:srgbClr val="FF0000"/>
              </a:solidFill>
              <a:latin typeface="Chalkboard"/>
              <a:ea typeface="Chalkboard"/>
              <a:cs typeface="Chalkboard"/>
              <a:sym typeface="Chalkboard"/>
            </a:endParaRPr>
          </a:p>
          <a:p>
            <a:pPr defTabSz="457184">
              <a:defRPr sz="3000" b="1">
                <a:solidFill>
                  <a:srgbClr val="FF0000"/>
                </a:solidFill>
                <a:latin typeface="Chalkboard"/>
                <a:ea typeface="Chalkboard"/>
                <a:cs typeface="Chalkboard"/>
                <a:sym typeface="Chalkboard"/>
              </a:defRPr>
            </a:pPr>
            <a:r>
              <a:rPr sz="2109" b="1">
                <a:solidFill>
                  <a:srgbClr val="FF0000"/>
                </a:solidFill>
                <a:latin typeface="Chalkboard"/>
                <a:ea typeface="Chalkboard"/>
                <a:cs typeface="Chalkboard"/>
                <a:sym typeface="Chalkboard"/>
              </a:rPr>
              <a:t>To prepare for kidney failure</a:t>
            </a:r>
          </a:p>
          <a:p>
            <a:pPr defTabSz="457184">
              <a:defRPr sz="3000">
                <a:solidFill>
                  <a:srgbClr val="FF0000"/>
                </a:solidFill>
                <a:latin typeface="Chalkboard"/>
                <a:ea typeface="Chalkboard"/>
                <a:cs typeface="Chalkboard"/>
                <a:sym typeface="Chalkboard"/>
              </a:defRPr>
            </a:pPr>
            <a:r>
              <a:rPr sz="2109">
                <a:solidFill>
                  <a:srgbClr val="FF0000"/>
                </a:solidFill>
                <a:latin typeface="Chalkboard"/>
                <a:ea typeface="Chalkboard"/>
                <a:cs typeface="Chalkboard"/>
                <a:sym typeface="Chalkboard"/>
              </a:rPr>
              <a:t>  </a:t>
            </a:r>
          </a:p>
        </p:txBody>
      </p:sp>
      <p:sp>
        <p:nvSpPr>
          <p:cNvPr id="274" name="Shape 274"/>
          <p:cNvSpPr/>
          <p:nvPr/>
        </p:nvSpPr>
        <p:spPr>
          <a:xfrm rot="19971544">
            <a:off x="2306638" y="-73025"/>
            <a:ext cx="549275" cy="53451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65" y="0"/>
                  <a:pt x="10800" y="83"/>
                  <a:pt x="10800" y="185"/>
                </a:cubicBezTo>
                <a:lnTo>
                  <a:pt x="10800" y="10615"/>
                </a:lnTo>
                <a:cubicBezTo>
                  <a:pt x="10800" y="10717"/>
                  <a:pt x="15635" y="10800"/>
                  <a:pt x="21600" y="10800"/>
                </a:cubicBezTo>
                <a:cubicBezTo>
                  <a:pt x="15635" y="10800"/>
                  <a:pt x="10800" y="10883"/>
                  <a:pt x="10800" y="10985"/>
                </a:cubicBezTo>
                <a:lnTo>
                  <a:pt x="10800" y="21415"/>
                </a:lnTo>
                <a:cubicBezTo>
                  <a:pt x="10800" y="21517"/>
                  <a:pt x="5965" y="21600"/>
                  <a:pt x="0" y="21600"/>
                </a:cubicBezTo>
              </a:path>
            </a:pathLst>
          </a:custGeom>
          <a:ln w="25400">
            <a:solidFill>
              <a:srgbClr val="4F81BD"/>
            </a:solidFill>
          </a:ln>
          <a:effectLst>
            <a:outerShdw blurRad="50800" dist="25400" dir="5400000" rotWithShape="0">
              <a:srgbClr val="000000">
                <a:alpha val="38000"/>
              </a:srgbClr>
            </a:outerShdw>
          </a:effectLst>
        </p:spPr>
        <p:txBody>
          <a:bodyPr lIns="45719" tIns="45719" rIns="45719" bIns="45719" anchor="ctr"/>
          <a:lstStyle/>
          <a:p>
            <a:pPr defTabSz="457184">
              <a:defRPr>
                <a:solidFill>
                  <a:srgbClr val="000000"/>
                </a:solidFill>
                <a:latin typeface="Calibri"/>
                <a:ea typeface="Calibri"/>
                <a:cs typeface="Calibri"/>
                <a:sym typeface="Calibri"/>
              </a:defRPr>
            </a:pPr>
            <a:endParaRPr sz="984">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012456712"/>
      </p:ext>
    </p:extLst>
  </p:cSld>
  <p:clrMapOvr>
    <a:masterClrMapping/>
  </p:clrMapOvr>
  <p:transition>
    <p:dissolv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3" name="image8.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grpSp>
        <p:nvGrpSpPr>
          <p:cNvPr id="54274" name="Group 296"/>
          <p:cNvGrpSpPr>
            <a:grpSpLocks/>
          </p:cNvGrpSpPr>
          <p:nvPr/>
        </p:nvGrpSpPr>
        <p:grpSpPr bwMode="auto">
          <a:xfrm>
            <a:off x="1660525" y="-92075"/>
            <a:ext cx="6954838" cy="4791075"/>
            <a:chOff x="0" y="0"/>
            <a:chExt cx="9890162" cy="6813319"/>
          </a:xfrm>
        </p:grpSpPr>
        <p:sp>
          <p:nvSpPr>
            <p:cNvPr id="291" name="Shape 291"/>
            <p:cNvSpPr/>
            <p:nvPr/>
          </p:nvSpPr>
          <p:spPr>
            <a:xfrm>
              <a:off x="0" y="0"/>
              <a:ext cx="9890162" cy="5937385"/>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lnTo>
                    <a:pt x="6778" y="2419"/>
                  </a:ln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gradFill flip="none" rotWithShape="1">
              <a:gsLst>
                <a:gs pos="0">
                  <a:srgbClr val="3F80CE"/>
                </a:gs>
                <a:gs pos="100000">
                  <a:srgbClr val="A2C3FF"/>
                </a:gs>
              </a:gsLst>
              <a:lin ang="16200000" scaled="0"/>
            </a:gradFill>
            <a:ln w="12700" cap="flat">
              <a:solidFill>
                <a:srgbClr val="4A7EBB"/>
              </a:solidFill>
              <a:prstDash val="solid"/>
              <a:round/>
            </a:ln>
            <a:effectLst>
              <a:outerShdw blurRad="50800" dist="25400" dir="5400000" rotWithShape="0">
                <a:srgbClr val="000000">
                  <a:alpha val="35000"/>
                </a:srgbClr>
              </a:outerShdw>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92" name="Shape 292"/>
            <p:cNvSpPr/>
            <p:nvPr/>
          </p:nvSpPr>
          <p:spPr>
            <a:xfrm>
              <a:off x="2778998" y="5463298"/>
              <a:ext cx="988790" cy="988812"/>
            </a:xfrm>
            <a:prstGeom prst="ellipse">
              <a:avLst/>
            </a:prstGeom>
            <a:gradFill flip="none" rotWithShape="1">
              <a:gsLst>
                <a:gs pos="0">
                  <a:srgbClr val="3F80CE"/>
                </a:gs>
                <a:gs pos="100000">
                  <a:srgbClr val="A2C3FF"/>
                </a:gs>
              </a:gsLst>
              <a:lin ang="16200000" scaled="0"/>
            </a:gradFill>
            <a:ln w="12700" cap="flat">
              <a:solidFill>
                <a:srgbClr val="4A7EBB"/>
              </a:solidFill>
              <a:prstDash val="solid"/>
              <a:round/>
            </a:ln>
            <a:effectLst>
              <a:outerShdw blurRad="50800" dist="25400" dir="5400000" rotWithShape="0">
                <a:srgbClr val="000000">
                  <a:alpha val="35000"/>
                </a:srgbClr>
              </a:outerShdw>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93" name="Shape 293"/>
            <p:cNvSpPr/>
            <p:nvPr/>
          </p:nvSpPr>
          <p:spPr>
            <a:xfrm>
              <a:off x="2672895" y="6117990"/>
              <a:ext cx="656937" cy="659208"/>
            </a:xfrm>
            <a:prstGeom prst="ellipse">
              <a:avLst/>
            </a:prstGeom>
            <a:gradFill flip="none" rotWithShape="1">
              <a:gsLst>
                <a:gs pos="0">
                  <a:srgbClr val="3F80CE"/>
                </a:gs>
                <a:gs pos="100000">
                  <a:srgbClr val="A2C3FF"/>
                </a:gs>
              </a:gsLst>
              <a:lin ang="16200000" scaled="0"/>
            </a:gradFill>
            <a:ln w="12700" cap="flat">
              <a:solidFill>
                <a:srgbClr val="4A7EBB"/>
              </a:solidFill>
              <a:prstDash val="solid"/>
              <a:round/>
            </a:ln>
            <a:effectLst>
              <a:outerShdw blurRad="50800" dist="25400" dir="5400000" rotWithShape="0">
                <a:srgbClr val="000000">
                  <a:alpha val="35000"/>
                </a:srgbClr>
              </a:outerShdw>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94" name="Shape 294"/>
            <p:cNvSpPr/>
            <p:nvPr/>
          </p:nvSpPr>
          <p:spPr>
            <a:xfrm>
              <a:off x="2724818" y="6483715"/>
              <a:ext cx="329597" cy="329604"/>
            </a:xfrm>
            <a:prstGeom prst="ellipse">
              <a:avLst/>
            </a:prstGeom>
            <a:gradFill flip="none" rotWithShape="1">
              <a:gsLst>
                <a:gs pos="0">
                  <a:srgbClr val="3F80CE"/>
                </a:gs>
                <a:gs pos="100000">
                  <a:srgbClr val="A2C3FF"/>
                </a:gs>
              </a:gsLst>
              <a:lin ang="16200000" scaled="0"/>
            </a:gradFill>
            <a:ln w="12700" cap="flat">
              <a:solidFill>
                <a:srgbClr val="4A7EBB"/>
              </a:solidFill>
              <a:prstDash val="solid"/>
              <a:round/>
            </a:ln>
            <a:effectLst>
              <a:outerShdw blurRad="50800" dist="25400" dir="5400000" rotWithShape="0">
                <a:srgbClr val="000000">
                  <a:alpha val="35000"/>
                </a:srgbClr>
              </a:outerShdw>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sp>
          <p:nvSpPr>
            <p:cNvPr id="295" name="Shape 295"/>
            <p:cNvSpPr/>
            <p:nvPr/>
          </p:nvSpPr>
          <p:spPr>
            <a:xfrm>
              <a:off x="501168" y="302513"/>
              <a:ext cx="9063913" cy="5041134"/>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lnTo>
                    <a:pt x="1380" y="14010"/>
                  </a:ln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lnTo>
                    <a:pt x="17421" y="12116"/>
                  </a:ln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4A7EBB"/>
              </a:solidFill>
              <a:prstDash val="solid"/>
              <a:round/>
            </a:ln>
            <a:effectLst/>
          </p:spPr>
          <p:txBody>
            <a:bodyPr lIns="45719" tIns="45719" rIns="45719" bIns="45719" anchor="ctr"/>
            <a:lstStyle/>
            <a:p>
              <a:pPr defTabSz="457184">
                <a:defRPr>
                  <a:solidFill>
                    <a:srgbClr val="FFFFFF"/>
                  </a:solidFill>
                  <a:latin typeface="Calibri"/>
                  <a:ea typeface="Calibri"/>
                  <a:cs typeface="Calibri"/>
                  <a:sym typeface="Calibri"/>
                </a:defRPr>
              </a:pPr>
              <a:endParaRPr sz="984">
                <a:solidFill>
                  <a:srgbClr val="FFFFFF"/>
                </a:solidFill>
                <a:latin typeface="Calibri"/>
                <a:ea typeface="Calibri"/>
                <a:cs typeface="Calibri"/>
                <a:sym typeface="Calibri"/>
              </a:endParaRPr>
            </a:p>
          </p:txBody>
        </p:sp>
      </p:grpSp>
      <p:sp>
        <p:nvSpPr>
          <p:cNvPr id="297" name="Shape 297"/>
          <p:cNvSpPr/>
          <p:nvPr/>
        </p:nvSpPr>
        <p:spPr>
          <a:xfrm>
            <a:off x="1976438" y="668338"/>
            <a:ext cx="5648325" cy="2333625"/>
          </a:xfrm>
          <a:prstGeom prst="rect">
            <a:avLst/>
          </a:prstGeom>
          <a:ln w="12700">
            <a:miter lim="400000"/>
          </a:ln>
          <a:extLst>
            <a:ext uri="{C572A759-6A51-4108-AA02-DFA0A04FC94B}">
              <ma14:wrappingTextBoxFlag xmlns:ma14="http://schemas.microsoft.com/office/mac/drawingml/2011/main" val="1"/>
            </a:ext>
          </a:extLst>
        </p:spPr>
        <p:txBody>
          <a:bodyPr lIns="45719" tIns="45719" rIns="45719" bIns="45719">
            <a:spAutoFit/>
          </a:bodyPr>
          <a:lstStyle/>
          <a:p>
            <a:pPr lvl="1" indent="330387">
              <a:spcBef>
                <a:spcPts val="1687"/>
              </a:spcBef>
              <a:buClr>
                <a:srgbClr val="929292"/>
              </a:buClr>
              <a:buFont typeface="Zapf Dingbats"/>
              <a:buNone/>
              <a:defRPr sz="2800" b="1">
                <a:solidFill>
                  <a:srgbClr val="000000"/>
                </a:solidFill>
                <a:latin typeface="Helvetica"/>
                <a:ea typeface="Helvetica"/>
                <a:cs typeface="Helvetica"/>
                <a:sym typeface="Helvetica"/>
              </a:defRPr>
            </a:pPr>
            <a:r>
              <a:rPr sz="4922" b="1">
                <a:solidFill>
                  <a:srgbClr val="000000"/>
                </a:solidFill>
                <a:latin typeface="Helvetica"/>
                <a:ea typeface="Helvetica"/>
                <a:cs typeface="Helvetica"/>
                <a:sym typeface="Helvetica"/>
              </a:rPr>
              <a:t>&lt;10%</a:t>
            </a:r>
            <a:r>
              <a:rPr sz="1969" b="1">
                <a:solidFill>
                  <a:srgbClr val="000000"/>
                </a:solidFill>
                <a:latin typeface="Helvetica"/>
                <a:ea typeface="Helvetica"/>
                <a:cs typeface="Helvetica"/>
                <a:sym typeface="Helvetica"/>
              </a:rPr>
              <a:t> </a:t>
            </a:r>
            <a:r>
              <a:rPr sz="2391" b="1">
                <a:solidFill>
                  <a:srgbClr val="000000"/>
                </a:solidFill>
                <a:latin typeface="Helvetica"/>
                <a:ea typeface="Helvetica"/>
                <a:cs typeface="Helvetica"/>
                <a:sym typeface="Helvetica"/>
              </a:rPr>
              <a:t>with moderate CKD </a:t>
            </a:r>
            <a:r>
              <a:rPr sz="1969" b="1">
                <a:solidFill>
                  <a:srgbClr val="000000"/>
                </a:solidFill>
                <a:latin typeface="Helvetica"/>
                <a:ea typeface="Helvetica"/>
                <a:cs typeface="Helvetica"/>
                <a:sym typeface="Helvetica"/>
              </a:rPr>
              <a:t> </a:t>
            </a:r>
            <a:r>
              <a:rPr sz="4922" b="1">
                <a:solidFill>
                  <a:srgbClr val="000000"/>
                </a:solidFill>
                <a:latin typeface="Helvetica"/>
                <a:ea typeface="Helvetica"/>
                <a:cs typeface="Helvetica"/>
                <a:sym typeface="Helvetica"/>
              </a:rPr>
              <a:t>&lt;50%</a:t>
            </a:r>
            <a:r>
              <a:rPr sz="1969" b="1">
                <a:solidFill>
                  <a:srgbClr val="000000"/>
                </a:solidFill>
                <a:latin typeface="Helvetica"/>
                <a:ea typeface="Helvetica"/>
                <a:cs typeface="Helvetica"/>
                <a:sym typeface="Helvetica"/>
              </a:rPr>
              <a:t> </a:t>
            </a:r>
            <a:r>
              <a:rPr sz="2391" b="1">
                <a:solidFill>
                  <a:srgbClr val="000000"/>
                </a:solidFill>
                <a:latin typeface="Helvetica"/>
                <a:ea typeface="Helvetica"/>
                <a:cs typeface="Helvetica"/>
                <a:sym typeface="Helvetica"/>
              </a:rPr>
              <a:t>with severe CKD </a:t>
            </a:r>
          </a:p>
          <a:p>
            <a:pPr lvl="1" indent="330387">
              <a:spcBef>
                <a:spcPts val="1687"/>
              </a:spcBef>
              <a:buClr>
                <a:srgbClr val="929292"/>
              </a:buClr>
              <a:buFont typeface="Zapf Dingbats"/>
              <a:buNone/>
              <a:defRPr sz="4700" b="1">
                <a:solidFill>
                  <a:srgbClr val="000000"/>
                </a:solidFill>
                <a:latin typeface="Helvetica"/>
                <a:ea typeface="Helvetica"/>
                <a:cs typeface="Helvetica"/>
                <a:sym typeface="Helvetica"/>
              </a:defRPr>
            </a:pPr>
            <a:r>
              <a:rPr sz="3305" b="1">
                <a:solidFill>
                  <a:srgbClr val="000000"/>
                </a:solidFill>
                <a:latin typeface="Helvetica"/>
                <a:ea typeface="Helvetica"/>
                <a:cs typeface="Helvetica"/>
                <a:sym typeface="Helvetica"/>
              </a:rPr>
              <a:t>even aware of illness!</a:t>
            </a:r>
          </a:p>
        </p:txBody>
      </p:sp>
      <p:sp>
        <p:nvSpPr>
          <p:cNvPr id="298" name="Shape 298"/>
          <p:cNvSpPr>
            <a:spLocks noGrp="1"/>
          </p:cNvSpPr>
          <p:nvPr>
            <p:ph type="sldNum" sz="quarter" idx="12"/>
          </p:nvPr>
        </p:nvSpPr>
        <p:spPr>
          <a:xfrm>
            <a:off x="4322763" y="6375400"/>
            <a:ext cx="244475" cy="260350"/>
          </a:xfrm>
          <a:extLst>
            <a:ext uri="{C572A759-6A51-4108-AA02-DFA0A04FC94B}">
              <ma14:wrappingTextBoxFlag xmlns:ma14="http://schemas.microsoft.com/office/mac/drawingml/2011/main" val="1"/>
            </a:ext>
          </a:extLst>
        </p:spPr>
        <p:txBody>
          <a:bodyPr lIns="45719" tIns="45719" rIns="45719" bIns="45719" anchor="ctr"/>
          <a:lstStyle>
            <a:lvl1pPr algn="r" defTabSz="457184">
              <a:defRPr sz="1125">
                <a:solidFill>
                  <a:srgbClr val="888888"/>
                </a:solidFill>
                <a:latin typeface="Calibri"/>
                <a:ea typeface="Calibri"/>
                <a:cs typeface="Calibri"/>
                <a:sym typeface="Calibri"/>
              </a:defRPr>
            </a:lvl1pPr>
          </a:lstStyle>
          <a:p>
            <a:pPr>
              <a:defRPr/>
            </a:pPr>
            <a:fld id="{9E8BBC1F-039A-744D-8857-11392BE04EDA}" type="slidenum">
              <a:rPr/>
              <a:pPr>
                <a:defRPr/>
              </a:pPr>
              <a:t>47</a:t>
            </a:fld>
            <a:endParaRPr/>
          </a:p>
        </p:txBody>
      </p:sp>
    </p:spTree>
    <p:extLst>
      <p:ext uri="{BB962C8B-B14F-4D97-AF65-F5344CB8AC3E}">
        <p14:creationId xmlns:p14="http://schemas.microsoft.com/office/powerpoint/2010/main" val="1046216836"/>
      </p:ext>
    </p:extLst>
  </p:cSld>
  <p:clrMapOvr>
    <a:masterClrMapping/>
  </p:clrMapOvr>
  <p:transition spd="slow"/>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 y="37148"/>
            <a:ext cx="9144000" cy="6858000"/>
          </a:xfrm>
          <a:prstGeom prst="rect">
            <a:avLst/>
          </a:prstGeom>
        </p:spPr>
      </p:pic>
      <p:sp>
        <p:nvSpPr>
          <p:cNvPr id="3" name="TextBox 2"/>
          <p:cNvSpPr txBox="1"/>
          <p:nvPr/>
        </p:nvSpPr>
        <p:spPr>
          <a:xfrm>
            <a:off x="240030" y="6502956"/>
            <a:ext cx="2805576" cy="369332"/>
          </a:xfrm>
          <a:prstGeom prst="rect">
            <a:avLst/>
          </a:prstGeom>
          <a:noFill/>
        </p:spPr>
        <p:txBody>
          <a:bodyPr wrap="none" rtlCol="0">
            <a:spAutoFit/>
          </a:bodyPr>
          <a:lstStyle/>
          <a:p>
            <a:r>
              <a:rPr lang="en-US" dirty="0" err="1" smtClean="0">
                <a:solidFill>
                  <a:schemeClr val="bg1"/>
                </a:solidFill>
              </a:rPr>
              <a:t>Futoma</a:t>
            </a:r>
            <a:r>
              <a:rPr lang="en-US" dirty="0" smtClean="0">
                <a:solidFill>
                  <a:schemeClr val="bg1"/>
                </a:solidFill>
              </a:rPr>
              <a:t> et al, MLHC 2016</a:t>
            </a:r>
            <a:endParaRPr lang="en-US" dirty="0">
              <a:solidFill>
                <a:schemeClr val="bg1"/>
              </a:solidFill>
            </a:endParaRPr>
          </a:p>
        </p:txBody>
      </p:sp>
    </p:spTree>
    <p:extLst>
      <p:ext uri="{BB962C8B-B14F-4D97-AF65-F5344CB8AC3E}">
        <p14:creationId xmlns:p14="http://schemas.microsoft.com/office/powerpoint/2010/main" val="11286781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1" name="pasted-image-filtered.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788" y="-1355725"/>
            <a:ext cx="9412288" cy="956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362" name="pasted-image.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39813" y="1508125"/>
            <a:ext cx="3419475" cy="2728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363" name="pasted-imag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62650" y="1449388"/>
            <a:ext cx="2224088" cy="284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66564" name="Shape 365"/>
          <p:cNvSpPr>
            <a:spLocks noGrp="1"/>
          </p:cNvSpPr>
          <p:nvPr>
            <p:ph type="title" idx="4294967295"/>
          </p:nvPr>
        </p:nvSpPr>
        <p:spPr/>
        <p:txBody>
          <a:bodyPr>
            <a:normAutofit fontScale="90000"/>
          </a:bodyPr>
          <a:lstStyle/>
          <a:p>
            <a:r>
              <a:rPr lang="en-US" altLang="en-US"/>
              <a:t>Chronic Kidney Disease (CKD)</a:t>
            </a:r>
          </a:p>
        </p:txBody>
      </p:sp>
      <p:sp>
        <p:nvSpPr>
          <p:cNvPr id="366" name="Shape 366"/>
          <p:cNvSpPr/>
          <p:nvPr/>
        </p:nvSpPr>
        <p:spPr>
          <a:xfrm>
            <a:off x="788988" y="4795838"/>
            <a:ext cx="3238500" cy="65722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a:spcBef>
                <a:spcPts val="2400"/>
              </a:spcBef>
              <a:buClr>
                <a:srgbClr val="929292"/>
              </a:buClr>
              <a:buFont typeface="Zapf Dingbats"/>
              <a:defRPr sz="5400" b="1">
                <a:solidFill>
                  <a:srgbClr val="000000"/>
                </a:solidFill>
              </a:defRPr>
            </a:lvl1pPr>
          </a:lstStyle>
          <a:p>
            <a:pPr>
              <a:defRPr/>
            </a:pPr>
            <a:r>
              <a:rPr sz="3797"/>
              <a:t>Heart disease</a:t>
            </a:r>
          </a:p>
        </p:txBody>
      </p:sp>
      <p:sp>
        <p:nvSpPr>
          <p:cNvPr id="367" name="Shape 367"/>
          <p:cNvSpPr/>
          <p:nvPr/>
        </p:nvSpPr>
        <p:spPr>
          <a:xfrm>
            <a:off x="6002338" y="4805363"/>
            <a:ext cx="1992312" cy="65722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a:spcBef>
                <a:spcPts val="2400"/>
              </a:spcBef>
              <a:buClr>
                <a:srgbClr val="929292"/>
              </a:buClr>
              <a:buFont typeface="Zapf Dingbats"/>
              <a:defRPr sz="5400">
                <a:solidFill>
                  <a:srgbClr val="000000"/>
                </a:solidFill>
              </a:defRPr>
            </a:lvl1pPr>
          </a:lstStyle>
          <a:p>
            <a:pPr>
              <a:defRPr/>
            </a:pPr>
            <a:r>
              <a:rPr sz="3797"/>
              <a:t>Diabetes</a:t>
            </a:r>
          </a:p>
        </p:txBody>
      </p:sp>
      <p:sp>
        <p:nvSpPr>
          <p:cNvPr id="66567" name="Shape 368"/>
          <p:cNvSpPr>
            <a:spLocks noGrp="1"/>
          </p:cNvSpPr>
          <p:nvPr>
            <p:ph type="sldNum" sz="quarter" idx="12"/>
          </p:nvPr>
        </p:nvSpPr>
        <p:spPr>
          <a:xfrm>
            <a:off x="4446588" y="6510338"/>
            <a:ext cx="241300" cy="285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C572A759-6A51-4108-AA02-DFA0A04FC94B}">
              <ma14:wrappingTextBoxFlag xmlns:ma14="http://schemas.microsoft.com/office/mac/drawingml/2011/main" val="1"/>
            </a:ext>
          </a:extLst>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fld id="{A8EBECAB-8715-4D44-86CF-D1DB44307A71}" type="slidenum">
              <a:rPr lang="en-US" altLang="en-US" sz="1200">
                <a:latin typeface="Garamond" charset="0"/>
              </a:rPr>
              <a:pPr/>
              <a:t>49</a:t>
            </a:fld>
            <a:endParaRPr lang="en-US" altLang="en-US" sz="1200">
              <a:latin typeface="Garamond" charset="0"/>
            </a:endParaRPr>
          </a:p>
        </p:txBody>
      </p:sp>
    </p:spTree>
    <p:extLst>
      <p:ext uri="{BB962C8B-B14F-4D97-AF65-F5344CB8AC3E}">
        <p14:creationId xmlns:p14="http://schemas.microsoft.com/office/powerpoint/2010/main" val="969907205"/>
      </p:ext>
    </p:extLst>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iterate>
                                    <p:tmAbs val="0"/>
                                  </p:iterate>
                                  <p:childTnLst>
                                    <p:set>
                                      <p:cBhvr>
                                        <p:cTn id="6" fill="hold"/>
                                        <p:tgtEl>
                                          <p:spTgt spid="362"/>
                                        </p:tgtEl>
                                        <p:attrNameLst>
                                          <p:attrName>style.visibility</p:attrName>
                                        </p:attrNameLst>
                                      </p:cBhvr>
                                      <p:to>
                                        <p:strVal val="visible"/>
                                      </p:to>
                                    </p:set>
                                  </p:childTnLst>
                                </p:cTn>
                              </p:par>
                            </p:childTnLst>
                          </p:cTn>
                        </p:par>
                        <p:par>
                          <p:cTn id="7" fill="hold" nodeType="afterGroup">
                            <p:stCondLst>
                              <p:cond delay="0"/>
                            </p:stCondLst>
                            <p:childTnLst>
                              <p:par>
                                <p:cTn id="8" presetID="1" presetClass="entr" presetSubtype="0" fill="hold" grpId="0" nodeType="afterEffect">
                                  <p:stCondLst>
                                    <p:cond delay="0"/>
                                  </p:stCondLst>
                                  <p:iterate>
                                    <p:tmAbs val="0"/>
                                  </p:iterate>
                                  <p:childTnLst>
                                    <p:set>
                                      <p:cBhvr>
                                        <p:cTn id="9" fill="hold"/>
                                        <p:tgtEl>
                                          <p:spTgt spid="366"/>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ntr" presetSubtype="0" fill="hold" grpId="0" nodeType="clickEffect">
                                  <p:stCondLst>
                                    <p:cond delay="0"/>
                                  </p:stCondLst>
                                  <p:iterate>
                                    <p:tmAbs val="0"/>
                                  </p:iterate>
                                  <p:childTnLst>
                                    <p:set>
                                      <p:cBhvr>
                                        <p:cTn id="13" fill="hold"/>
                                        <p:tgtEl>
                                          <p:spTgt spid="363"/>
                                        </p:tgtEl>
                                        <p:attrNameLst>
                                          <p:attrName>style.visibility</p:attrName>
                                        </p:attrNameLst>
                                      </p:cBhvr>
                                      <p:to>
                                        <p:strVal val="visible"/>
                                      </p:to>
                                    </p:set>
                                  </p:childTnLst>
                                </p:cTn>
                              </p:par>
                            </p:childTnLst>
                          </p:cTn>
                        </p:par>
                        <p:par>
                          <p:cTn id="14" fill="hold" nodeType="afterGroup">
                            <p:stCondLst>
                              <p:cond delay="0"/>
                            </p:stCondLst>
                            <p:childTnLst>
                              <p:par>
                                <p:cTn id="15" presetID="1" presetClass="entr" presetSubtype="0" fill="hold" grpId="0" nodeType="afterEffect">
                                  <p:stCondLst>
                                    <p:cond delay="0"/>
                                  </p:stCondLst>
                                  <p:iterate>
                                    <p:tmAbs val="0"/>
                                  </p:iterate>
                                  <p:childTnLst>
                                    <p:set>
                                      <p:cBhvr>
                                        <p:cTn id="16" fill="hold"/>
                                        <p:tgtEl>
                                          <p:spTgt spid="3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2" grpId="0" animBg="1" advAuto="0"/>
      <p:bldP spid="363" grpId="0" animBg="1" advAuto="0"/>
      <p:bldP spid="366" grpId="0" animBg="1" advAuto="0"/>
      <p:bldP spid="367"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Reciprocating Relationships</a:t>
            </a:r>
            <a:endParaRPr lang="en-US" dirty="0"/>
          </a:p>
        </p:txBody>
      </p:sp>
      <p:sp>
        <p:nvSpPr>
          <p:cNvPr id="3" name="Content Placeholder 2"/>
          <p:cNvSpPr>
            <a:spLocks noGrp="1"/>
          </p:cNvSpPr>
          <p:nvPr>
            <p:ph idx="1"/>
          </p:nvPr>
        </p:nvSpPr>
        <p:spPr/>
        <p:txBody>
          <a:bodyPr/>
          <a:lstStyle/>
          <a:p>
            <a:r>
              <a:rPr lang="en-US" dirty="0" smtClean="0"/>
              <a:t>People organize into social groups.</a:t>
            </a:r>
          </a:p>
          <a:p>
            <a:r>
              <a:rPr lang="en-US" dirty="0" smtClean="0"/>
              <a:t>We’d like to know the dynamics of these groups.</a:t>
            </a:r>
          </a:p>
          <a:p>
            <a:r>
              <a:rPr lang="en-US" dirty="0" smtClean="0">
                <a:solidFill>
                  <a:srgbClr val="FF0000"/>
                </a:solidFill>
              </a:rPr>
              <a:t>But</a:t>
            </a:r>
            <a:r>
              <a:rPr lang="en-US" dirty="0" smtClean="0"/>
              <a:t> these groups are not explicitly defined.</a:t>
            </a:r>
          </a:p>
          <a:p>
            <a:pPr lvl="1"/>
            <a:r>
              <a:rPr lang="en-US" dirty="0" smtClean="0"/>
              <a:t>Can use declared relationships (e.g. </a:t>
            </a:r>
            <a:r>
              <a:rPr lang="en-US" dirty="0" err="1" smtClean="0"/>
              <a:t>fb</a:t>
            </a:r>
            <a:r>
              <a:rPr lang="en-US" dirty="0" smtClean="0"/>
              <a:t> friends) to infer groups.</a:t>
            </a:r>
          </a:p>
          <a:p>
            <a:pPr lvl="1"/>
            <a:r>
              <a:rPr lang="en-US" dirty="0" smtClean="0">
                <a:solidFill>
                  <a:srgbClr val="FF0000"/>
                </a:solidFill>
              </a:rPr>
              <a:t>However</a:t>
            </a:r>
            <a:r>
              <a:rPr lang="en-US" dirty="0" smtClean="0"/>
              <a:t> not always available, truthful, or useful.</a:t>
            </a:r>
          </a:p>
          <a:p>
            <a:r>
              <a:rPr lang="en-US" dirty="0" smtClean="0"/>
              <a:t>We infer groups from real interactions.</a:t>
            </a:r>
          </a:p>
          <a:p>
            <a:pPr lvl="1"/>
            <a:r>
              <a:rPr lang="en-US" dirty="0" smtClean="0"/>
              <a:t>Data is a sequence of many events - actions from a sender to a receiver.</a:t>
            </a:r>
          </a:p>
          <a:p>
            <a:pPr lvl="1"/>
            <a:r>
              <a:rPr lang="en-US" dirty="0" smtClean="0"/>
              <a:t>Leverage </a:t>
            </a:r>
            <a:r>
              <a:rPr lang="en-US" dirty="0" smtClean="0">
                <a:solidFill>
                  <a:srgbClr val="008000"/>
                </a:solidFill>
              </a:rPr>
              <a:t>reciprocity</a:t>
            </a:r>
            <a:r>
              <a:rPr lang="en-US" dirty="0" smtClean="0"/>
              <a:t> patterns to discover social groups.</a:t>
            </a:r>
            <a:endParaRPr lang="en-US" dirty="0"/>
          </a:p>
        </p:txBody>
      </p:sp>
    </p:spTree>
    <p:extLst>
      <p:ext uri="{BB962C8B-B14F-4D97-AF65-F5344CB8AC3E}">
        <p14:creationId xmlns:p14="http://schemas.microsoft.com/office/powerpoint/2010/main" val="205560477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342900" y="6488668"/>
            <a:ext cx="2508444" cy="369332"/>
          </a:xfrm>
          <a:prstGeom prst="rect">
            <a:avLst/>
          </a:prstGeom>
          <a:noFill/>
        </p:spPr>
        <p:txBody>
          <a:bodyPr wrap="none" rtlCol="0">
            <a:spAutoFit/>
          </a:bodyPr>
          <a:lstStyle/>
          <a:p>
            <a:r>
              <a:rPr lang="en-US" dirty="0" err="1" smtClean="0">
                <a:solidFill>
                  <a:schemeClr val="bg1"/>
                </a:solidFill>
              </a:rPr>
              <a:t>Futoma</a:t>
            </a:r>
            <a:r>
              <a:rPr lang="en-US" dirty="0" smtClean="0">
                <a:solidFill>
                  <a:schemeClr val="bg1"/>
                </a:solidFill>
              </a:rPr>
              <a:t> et al, UAI 2016</a:t>
            </a:r>
            <a:endParaRPr lang="en-US" dirty="0">
              <a:solidFill>
                <a:schemeClr val="bg1"/>
              </a:solidFill>
            </a:endParaRPr>
          </a:p>
        </p:txBody>
      </p:sp>
    </p:spTree>
    <p:extLst>
      <p:ext uri="{BB962C8B-B14F-4D97-AF65-F5344CB8AC3E}">
        <p14:creationId xmlns:p14="http://schemas.microsoft.com/office/powerpoint/2010/main" val="18295137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37"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400" y="0"/>
            <a:ext cx="90932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659821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1"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875"/>
            <a:ext cx="9144000" cy="682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2792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90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813" y="0"/>
            <a:ext cx="909637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11955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01"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76200"/>
            <a:ext cx="9144000" cy="682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07306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7666591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316763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006418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a:xfrm>
            <a:off x="685799" y="1663400"/>
            <a:ext cx="7770813" cy="4737400"/>
          </a:xfrm>
        </p:spPr>
        <p:txBody>
          <a:bodyPr>
            <a:normAutofit fontScale="92500" lnSpcReduction="20000"/>
          </a:bodyPr>
          <a:lstStyle/>
          <a:p>
            <a:r>
              <a:rPr lang="en-US" dirty="0" smtClean="0"/>
              <a:t>Further work in machine learning for health care</a:t>
            </a:r>
          </a:p>
          <a:p>
            <a:pPr lvl="1"/>
            <a:r>
              <a:rPr lang="en-US" dirty="0" smtClean="0"/>
              <a:t>Sepsis</a:t>
            </a:r>
          </a:p>
          <a:p>
            <a:pPr lvl="1"/>
            <a:r>
              <a:rPr lang="en-US" dirty="0" smtClean="0"/>
              <a:t>Congestive Heart Failure</a:t>
            </a:r>
          </a:p>
          <a:p>
            <a:pPr lvl="1"/>
            <a:r>
              <a:rPr lang="en-US" dirty="0" smtClean="0"/>
              <a:t>Surgical Transplants</a:t>
            </a:r>
          </a:p>
          <a:p>
            <a:r>
              <a:rPr lang="en-US" dirty="0" smtClean="0"/>
              <a:t>Implement infectious disease work locally</a:t>
            </a:r>
          </a:p>
          <a:p>
            <a:pPr lvl="1"/>
            <a:r>
              <a:rPr lang="en-US" dirty="0" smtClean="0"/>
              <a:t>Develop models for data from more diverse sensors</a:t>
            </a:r>
          </a:p>
          <a:p>
            <a:pPr lvl="1"/>
            <a:r>
              <a:rPr lang="en-US" dirty="0" smtClean="0"/>
              <a:t>Causal Inference</a:t>
            </a:r>
          </a:p>
          <a:p>
            <a:r>
              <a:rPr lang="en-US" dirty="0" smtClean="0"/>
              <a:t>Additional sensors on other groups related to </a:t>
            </a:r>
            <a:r>
              <a:rPr lang="en-US" dirty="0" err="1" smtClean="0"/>
              <a:t>physiometrics</a:t>
            </a:r>
            <a:endParaRPr lang="en-US" dirty="0" smtClean="0"/>
          </a:p>
          <a:p>
            <a:pPr lvl="1"/>
            <a:r>
              <a:rPr lang="en-US" dirty="0" smtClean="0"/>
              <a:t>Does heart rate impact basketball players shot percentage</a:t>
            </a:r>
          </a:p>
          <a:p>
            <a:r>
              <a:rPr lang="en-US" dirty="0" smtClean="0"/>
              <a:t>Other social network applications – like online bullying</a:t>
            </a:r>
          </a:p>
          <a:p>
            <a:r>
              <a:rPr lang="en-US" dirty="0" smtClean="0"/>
              <a:t>Other joint modeling applications – measuring diverse data sets from e.g. different sensory modalities (and animals) to infer functional neural networks in the brain.</a:t>
            </a:r>
          </a:p>
        </p:txBody>
      </p:sp>
    </p:spTree>
    <p:extLst>
      <p:ext uri="{BB962C8B-B14F-4D97-AF65-F5344CB8AC3E}">
        <p14:creationId xmlns:p14="http://schemas.microsoft.com/office/powerpoint/2010/main" val="4688551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a:xfrm>
            <a:off x="685800" y="1869140"/>
            <a:ext cx="7770813" cy="4794550"/>
          </a:xfrm>
        </p:spPr>
        <p:txBody>
          <a:bodyPr>
            <a:normAutofit fontScale="92500" lnSpcReduction="20000"/>
          </a:bodyPr>
          <a:lstStyle/>
          <a:p>
            <a:r>
              <a:rPr lang="en-US" dirty="0" smtClean="0"/>
              <a:t>Role of other media in ability to make health predictions</a:t>
            </a:r>
          </a:p>
          <a:p>
            <a:pPr lvl="1"/>
            <a:r>
              <a:rPr lang="en-US" dirty="0" smtClean="0"/>
              <a:t>Xbox</a:t>
            </a:r>
          </a:p>
          <a:p>
            <a:pPr lvl="1"/>
            <a:r>
              <a:rPr lang="en-US" dirty="0" smtClean="0"/>
              <a:t>Cortana</a:t>
            </a:r>
          </a:p>
          <a:p>
            <a:pPr lvl="1"/>
            <a:r>
              <a:rPr lang="en-US" dirty="0" smtClean="0"/>
              <a:t>Bing</a:t>
            </a:r>
            <a:endParaRPr lang="en-US" dirty="0" smtClean="0"/>
          </a:p>
          <a:p>
            <a:r>
              <a:rPr lang="en-US" dirty="0" smtClean="0"/>
              <a:t>Incorporation of Microsoft Health devices into research</a:t>
            </a:r>
          </a:p>
          <a:p>
            <a:pPr lvl="1"/>
            <a:r>
              <a:rPr lang="en-US" dirty="0" smtClean="0"/>
              <a:t>Microsoft Band</a:t>
            </a:r>
          </a:p>
          <a:p>
            <a:pPr lvl="1"/>
            <a:r>
              <a:rPr lang="en-US" dirty="0" smtClean="0"/>
              <a:t>Development of machine learning for Microsoft apps</a:t>
            </a:r>
          </a:p>
          <a:p>
            <a:pPr lvl="1"/>
            <a:r>
              <a:rPr lang="en-US" dirty="0" smtClean="0"/>
              <a:t>HealthVault Insights</a:t>
            </a:r>
          </a:p>
          <a:p>
            <a:r>
              <a:rPr lang="en-US" dirty="0" smtClean="0"/>
              <a:t>Incorporation of behavior and choice into patient feedback</a:t>
            </a:r>
          </a:p>
          <a:p>
            <a:pPr lvl="1"/>
            <a:r>
              <a:rPr lang="en-US" dirty="0" smtClean="0"/>
              <a:t>Medication Adherence</a:t>
            </a:r>
            <a:endParaRPr lang="en-US" dirty="0"/>
          </a:p>
          <a:p>
            <a:pPr lvl="1"/>
            <a:r>
              <a:rPr lang="en-US" dirty="0" smtClean="0"/>
              <a:t>Exercise</a:t>
            </a:r>
          </a:p>
          <a:p>
            <a:pPr lvl="1"/>
            <a:r>
              <a:rPr lang="en-US" dirty="0" smtClean="0"/>
              <a:t>Health bot</a:t>
            </a:r>
          </a:p>
          <a:p>
            <a:r>
              <a:rPr lang="en-US" dirty="0" smtClean="0"/>
              <a:t>Joint modeling of Microsoft data with other data (e.g. NIH)</a:t>
            </a:r>
          </a:p>
        </p:txBody>
      </p:sp>
    </p:spTree>
    <p:extLst>
      <p:ext uri="{BB962C8B-B14F-4D97-AF65-F5344CB8AC3E}">
        <p14:creationId xmlns:p14="http://schemas.microsoft.com/office/powerpoint/2010/main" val="2142078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Reciprocating Relationships</a:t>
            </a:r>
            <a:endParaRPr lang="en-US" dirty="0"/>
          </a:p>
        </p:txBody>
      </p:sp>
      <p:grpSp>
        <p:nvGrpSpPr>
          <p:cNvPr id="8" name="Group 7"/>
          <p:cNvGrpSpPr/>
          <p:nvPr/>
        </p:nvGrpSpPr>
        <p:grpSpPr>
          <a:xfrm>
            <a:off x="634999" y="1862667"/>
            <a:ext cx="8170334" cy="4332111"/>
            <a:chOff x="691443" y="1862667"/>
            <a:chExt cx="8170334" cy="4332111"/>
          </a:xfrm>
        </p:grpSpPr>
        <p:sp>
          <p:nvSpPr>
            <p:cNvPr id="7" name="Rounded Rectangle 6"/>
            <p:cNvSpPr/>
            <p:nvPr/>
          </p:nvSpPr>
          <p:spPr>
            <a:xfrm>
              <a:off x="691443" y="1862667"/>
              <a:ext cx="8170334" cy="4332111"/>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a:solidFill>
                  <a:prstClr val="white"/>
                </a:solidFill>
                <a:latin typeface="Calisto MT"/>
              </a:endParaRPr>
            </a:p>
          </p:txBody>
        </p:sp>
        <p:pic>
          <p:nvPicPr>
            <p:cNvPr id="6" name="Picture 5"/>
            <p:cNvPicPr>
              <a:picLocks noChangeAspect="1"/>
            </p:cNvPicPr>
            <p:nvPr/>
          </p:nvPicPr>
          <p:blipFill rotWithShape="1">
            <a:blip r:embed="rId3"/>
            <a:srcRect l="5373" t="8949" r="4805" b="4210"/>
            <a:stretch/>
          </p:blipFill>
          <p:spPr>
            <a:xfrm>
              <a:off x="860778" y="2144889"/>
              <a:ext cx="7595835" cy="3824111"/>
            </a:xfrm>
            <a:prstGeom prst="rect">
              <a:avLst/>
            </a:prstGeom>
          </p:spPr>
        </p:pic>
      </p:grpSp>
    </p:spTree>
    <p:extLst>
      <p:ext uri="{BB962C8B-B14F-4D97-AF65-F5344CB8AC3E}">
        <p14:creationId xmlns:p14="http://schemas.microsoft.com/office/powerpoint/2010/main" val="311551239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Collaborators</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Charles Blundell		</a:t>
            </a:r>
            <a:r>
              <a:rPr lang="en-US" dirty="0" smtClean="0"/>
              <a:t>Kai Fan			Joseph </a:t>
            </a:r>
            <a:r>
              <a:rPr lang="en-US" dirty="0" err="1" smtClean="0"/>
              <a:t>Futom</a:t>
            </a:r>
            <a:r>
              <a:rPr lang="en-US" dirty="0" err="1"/>
              <a:t>a</a:t>
            </a:r>
            <a:endParaRPr lang="en-US" dirty="0" smtClean="0"/>
          </a:p>
          <a:p>
            <a:r>
              <a:rPr lang="en-US" dirty="0" smtClean="0"/>
              <a:t>Hanna Wallach	</a:t>
            </a:r>
            <a:r>
              <a:rPr lang="en-US" dirty="0"/>
              <a:t>	</a:t>
            </a:r>
            <a:r>
              <a:rPr lang="en-US" dirty="0" smtClean="0"/>
              <a:t>Allison Aiello		Elizabeth </a:t>
            </a:r>
            <a:r>
              <a:rPr lang="en-US" dirty="0" err="1" smtClean="0"/>
              <a:t>Lorenzi</a:t>
            </a:r>
            <a:endParaRPr lang="en-US" dirty="0" smtClean="0"/>
          </a:p>
          <a:p>
            <a:r>
              <a:rPr lang="en-US" dirty="0" smtClean="0"/>
              <a:t>Richard </a:t>
            </a:r>
            <a:r>
              <a:rPr lang="en-US" dirty="0" err="1" smtClean="0"/>
              <a:t>Guo</a:t>
            </a:r>
            <a:r>
              <a:rPr lang="en-US" dirty="0" smtClean="0"/>
              <a:t>		</a:t>
            </a:r>
            <a:r>
              <a:rPr lang="en-US" dirty="0" smtClean="0"/>
              <a:t>Marissa Eisenberg		Blake Cameron</a:t>
            </a:r>
            <a:endParaRPr lang="en-US" dirty="0" smtClean="0"/>
          </a:p>
          <a:p>
            <a:r>
              <a:rPr lang="en-US" dirty="0" smtClean="0"/>
              <a:t>Alan Qi		</a:t>
            </a:r>
            <a:r>
              <a:rPr lang="en-US" dirty="0" smtClean="0"/>
              <a:t>Alison Walsh		Mark </a:t>
            </a:r>
            <a:r>
              <a:rPr lang="en-US" dirty="0" err="1" smtClean="0"/>
              <a:t>Sendak</a:t>
            </a:r>
            <a:endParaRPr lang="en-US" dirty="0" smtClean="0"/>
          </a:p>
          <a:p>
            <a:r>
              <a:rPr lang="en-US" dirty="0" err="1" smtClean="0"/>
              <a:t>Vinayak</a:t>
            </a:r>
            <a:r>
              <a:rPr lang="en-US" dirty="0" smtClean="0"/>
              <a:t> Rao		</a:t>
            </a:r>
            <a:r>
              <a:rPr lang="en-US" dirty="0" smtClean="0"/>
              <a:t>Sandy </a:t>
            </a:r>
            <a:r>
              <a:rPr lang="en-US" dirty="0" err="1" smtClean="0"/>
              <a:t>Pentland</a:t>
            </a:r>
            <a:r>
              <a:rPr lang="en-US" dirty="0" smtClean="0"/>
              <a:t>		Lee </a:t>
            </a:r>
            <a:r>
              <a:rPr lang="en-US" dirty="0" err="1" smtClean="0"/>
              <a:t>Hartsell</a:t>
            </a:r>
            <a:endParaRPr lang="en-US" dirty="0" smtClean="0"/>
          </a:p>
          <a:p>
            <a:r>
              <a:rPr lang="en-US" dirty="0" smtClean="0"/>
              <a:t>Xi Tan			</a:t>
            </a:r>
            <a:r>
              <a:rPr lang="en-US" dirty="0" smtClean="0"/>
              <a:t>Wen Dong			Erich Huang</a:t>
            </a:r>
            <a:endParaRPr lang="en-US" dirty="0" smtClean="0"/>
          </a:p>
          <a:p>
            <a:r>
              <a:rPr lang="en-US" dirty="0" smtClean="0"/>
              <a:t>Syed </a:t>
            </a:r>
            <a:r>
              <a:rPr lang="en-US" dirty="0" smtClean="0"/>
              <a:t>Naqvi					Jeff Sun		</a:t>
            </a:r>
          </a:p>
          <a:p>
            <a:r>
              <a:rPr lang="en-US" dirty="0" smtClean="0"/>
              <a:t>Jerry Zhu					Sanjay </a:t>
            </a:r>
            <a:r>
              <a:rPr lang="en-US" dirty="0" err="1" smtClean="0"/>
              <a:t>Hariharan</a:t>
            </a:r>
            <a:r>
              <a:rPr lang="en-US" dirty="0" smtClean="0"/>
              <a:t>					</a:t>
            </a:r>
          </a:p>
          <a:p>
            <a:r>
              <a:rPr lang="en-US" dirty="0" smtClean="0"/>
              <a:t>Wei </a:t>
            </a:r>
            <a:r>
              <a:rPr lang="en-US" dirty="0" smtClean="0"/>
              <a:t>Zhang</a:t>
            </a:r>
          </a:p>
          <a:p>
            <a:r>
              <a:rPr lang="en-US" dirty="0" smtClean="0"/>
              <a:t>Fan Bu</a:t>
            </a:r>
            <a:endParaRPr lang="en-US" dirty="0"/>
          </a:p>
        </p:txBody>
      </p:sp>
    </p:spTree>
    <p:extLst>
      <p:ext uri="{BB962C8B-B14F-4D97-AF65-F5344CB8AC3E}">
        <p14:creationId xmlns:p14="http://schemas.microsoft.com/office/powerpoint/2010/main" val="83681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Infinite Relational Model</a:t>
            </a:r>
            <a:endParaRPr lang="en-US" dirty="0"/>
          </a:p>
        </p:txBody>
      </p:sp>
      <p:sp>
        <p:nvSpPr>
          <p:cNvPr id="5" name="Content Placeholder 4"/>
          <p:cNvSpPr>
            <a:spLocks noGrp="1"/>
          </p:cNvSpPr>
          <p:nvPr>
            <p:ph idx="1"/>
          </p:nvPr>
        </p:nvSpPr>
        <p:spPr>
          <a:xfrm>
            <a:off x="685800" y="1490254"/>
            <a:ext cx="7770813" cy="4257022"/>
          </a:xfrm>
        </p:spPr>
        <p:txBody>
          <a:bodyPr/>
          <a:lstStyle/>
          <a:p>
            <a:r>
              <a:rPr lang="en-US" dirty="0" smtClean="0"/>
              <a:t>The IRM is a method for clustering entities based on graphs of declared relationships.</a:t>
            </a:r>
          </a:p>
          <a:p>
            <a:pPr marL="0" indent="0">
              <a:buNone/>
            </a:pPr>
            <a:endParaRPr lang="en-US" dirty="0"/>
          </a:p>
        </p:txBody>
      </p:sp>
      <p:grpSp>
        <p:nvGrpSpPr>
          <p:cNvPr id="4" name="Group 3"/>
          <p:cNvGrpSpPr/>
          <p:nvPr/>
        </p:nvGrpSpPr>
        <p:grpSpPr>
          <a:xfrm>
            <a:off x="832556" y="2469443"/>
            <a:ext cx="7027333" cy="4232839"/>
            <a:chOff x="832556" y="2469443"/>
            <a:chExt cx="7027333" cy="4232839"/>
          </a:xfrm>
        </p:grpSpPr>
        <p:sp>
          <p:nvSpPr>
            <p:cNvPr id="3" name="Rounded Rectangle 2"/>
            <p:cNvSpPr/>
            <p:nvPr/>
          </p:nvSpPr>
          <p:spPr>
            <a:xfrm>
              <a:off x="832556" y="2469443"/>
              <a:ext cx="7027333" cy="4232839"/>
            </a:xfrm>
            <a:prstGeom prst="round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lang="en-US">
                <a:solidFill>
                  <a:prstClr val="white"/>
                </a:solidFill>
                <a:latin typeface="Calisto MT"/>
              </a:endParaRPr>
            </a:p>
          </p:txBody>
        </p:sp>
        <p:grpSp>
          <p:nvGrpSpPr>
            <p:cNvPr id="16" name="Group 15"/>
            <p:cNvGrpSpPr/>
            <p:nvPr/>
          </p:nvGrpSpPr>
          <p:grpSpPr>
            <a:xfrm>
              <a:off x="1176365" y="2739942"/>
              <a:ext cx="6425836" cy="3765279"/>
              <a:chOff x="1007032" y="2500054"/>
              <a:chExt cx="7048500" cy="4130135"/>
            </a:xfrm>
          </p:grpSpPr>
          <p:grpSp>
            <p:nvGrpSpPr>
              <p:cNvPr id="14" name="Group 13"/>
              <p:cNvGrpSpPr/>
              <p:nvPr/>
            </p:nvGrpSpPr>
            <p:grpSpPr>
              <a:xfrm>
                <a:off x="1007032" y="2500054"/>
                <a:ext cx="7048500" cy="4130135"/>
                <a:chOff x="1007032" y="2500054"/>
                <a:chExt cx="7048500" cy="4130135"/>
              </a:xfrm>
            </p:grpSpPr>
            <p:grpSp>
              <p:nvGrpSpPr>
                <p:cNvPr id="8" name="Group 7"/>
                <p:cNvGrpSpPr/>
                <p:nvPr/>
              </p:nvGrpSpPr>
              <p:grpSpPr>
                <a:xfrm>
                  <a:off x="1007032" y="2500054"/>
                  <a:ext cx="7048500" cy="4130135"/>
                  <a:chOff x="876300" y="1510332"/>
                  <a:chExt cx="7048500" cy="4130135"/>
                </a:xfrm>
              </p:grpSpPr>
              <p:pic>
                <p:nvPicPr>
                  <p:cNvPr id="6" name="Picture 5"/>
                  <p:cNvPicPr>
                    <a:picLocks noChangeAspect="1"/>
                  </p:cNvPicPr>
                  <p:nvPr/>
                </p:nvPicPr>
                <p:blipFill>
                  <a:blip r:embed="rId2"/>
                  <a:stretch>
                    <a:fillRect/>
                  </a:stretch>
                </p:blipFill>
                <p:spPr>
                  <a:xfrm>
                    <a:off x="876300" y="4492416"/>
                    <a:ext cx="7048500" cy="1148051"/>
                  </a:xfrm>
                  <a:prstGeom prst="rect">
                    <a:avLst/>
                  </a:prstGeom>
                </p:spPr>
              </p:pic>
              <p:pic>
                <p:nvPicPr>
                  <p:cNvPr id="7" name="Picture 6"/>
                  <p:cNvPicPr>
                    <a:picLocks noChangeAspect="1"/>
                  </p:cNvPicPr>
                  <p:nvPr/>
                </p:nvPicPr>
                <p:blipFill>
                  <a:blip r:embed="rId3"/>
                  <a:stretch>
                    <a:fillRect/>
                  </a:stretch>
                </p:blipFill>
                <p:spPr>
                  <a:xfrm>
                    <a:off x="876300" y="1510332"/>
                    <a:ext cx="7048500" cy="2997200"/>
                  </a:xfrm>
                  <a:prstGeom prst="rect">
                    <a:avLst/>
                  </a:prstGeom>
                </p:spPr>
              </p:pic>
            </p:grpSp>
            <p:pic>
              <p:nvPicPr>
                <p:cNvPr id="9" name="Picture 8"/>
                <p:cNvPicPr>
                  <a:picLocks noChangeAspect="1"/>
                </p:cNvPicPr>
                <p:nvPr/>
              </p:nvPicPr>
              <p:blipFill>
                <a:blip r:embed="rId4"/>
                <a:stretch>
                  <a:fillRect/>
                </a:stretch>
              </p:blipFill>
              <p:spPr>
                <a:xfrm>
                  <a:off x="2263759" y="3396376"/>
                  <a:ext cx="264523" cy="274320"/>
                </a:xfrm>
                <a:prstGeom prst="rect">
                  <a:avLst/>
                </a:prstGeom>
              </p:spPr>
            </p:pic>
            <p:pic>
              <p:nvPicPr>
                <p:cNvPr id="10" name="Picture 9"/>
                <p:cNvPicPr>
                  <a:picLocks noChangeAspect="1"/>
                </p:cNvPicPr>
                <p:nvPr/>
              </p:nvPicPr>
              <p:blipFill>
                <a:blip r:embed="rId4"/>
                <a:stretch>
                  <a:fillRect/>
                </a:stretch>
              </p:blipFill>
              <p:spPr>
                <a:xfrm>
                  <a:off x="1268999" y="4224847"/>
                  <a:ext cx="264523" cy="274320"/>
                </a:xfrm>
                <a:prstGeom prst="rect">
                  <a:avLst/>
                </a:prstGeom>
              </p:spPr>
            </p:pic>
            <p:pic>
              <p:nvPicPr>
                <p:cNvPr id="11" name="Picture 10"/>
                <p:cNvPicPr>
                  <a:picLocks noChangeAspect="1"/>
                </p:cNvPicPr>
                <p:nvPr/>
              </p:nvPicPr>
              <p:blipFill>
                <a:blip r:embed="rId5"/>
                <a:stretch>
                  <a:fillRect/>
                </a:stretch>
              </p:blipFill>
              <p:spPr>
                <a:xfrm>
                  <a:off x="5456550" y="3711740"/>
                  <a:ext cx="222344" cy="201168"/>
                </a:xfrm>
                <a:prstGeom prst="rect">
                  <a:avLst/>
                </a:prstGeom>
              </p:spPr>
            </p:pic>
            <p:pic>
              <p:nvPicPr>
                <p:cNvPr id="12" name="Picture 11"/>
                <p:cNvPicPr>
                  <a:picLocks noChangeAspect="1"/>
                </p:cNvPicPr>
                <p:nvPr/>
              </p:nvPicPr>
              <p:blipFill>
                <a:blip r:embed="rId6"/>
                <a:stretch>
                  <a:fillRect/>
                </a:stretch>
              </p:blipFill>
              <p:spPr>
                <a:xfrm>
                  <a:off x="7681631" y="3008230"/>
                  <a:ext cx="215153" cy="365760"/>
                </a:xfrm>
                <a:prstGeom prst="rect">
                  <a:avLst/>
                </a:prstGeom>
              </p:spPr>
            </p:pic>
            <p:pic>
              <p:nvPicPr>
                <p:cNvPr id="13" name="Picture 12"/>
                <p:cNvPicPr>
                  <a:picLocks noChangeAspect="1"/>
                </p:cNvPicPr>
                <p:nvPr/>
              </p:nvPicPr>
              <p:blipFill>
                <a:blip r:embed="rId7"/>
                <a:stretch>
                  <a:fillRect/>
                </a:stretch>
              </p:blipFill>
              <p:spPr>
                <a:xfrm>
                  <a:off x="7727515" y="4474672"/>
                  <a:ext cx="203200" cy="203200"/>
                </a:xfrm>
                <a:prstGeom prst="rect">
                  <a:avLst/>
                </a:prstGeom>
              </p:spPr>
            </p:pic>
          </p:grpSp>
          <p:sp>
            <p:nvSpPr>
              <p:cNvPr id="15" name="TextBox 14"/>
              <p:cNvSpPr txBox="1"/>
              <p:nvPr/>
            </p:nvSpPr>
            <p:spPr>
              <a:xfrm>
                <a:off x="7046843" y="5265141"/>
                <a:ext cx="892342" cy="276999"/>
              </a:xfrm>
              <a:prstGeom prst="rect">
                <a:avLst/>
              </a:prstGeom>
              <a:noFill/>
            </p:spPr>
            <p:txBody>
              <a:bodyPr wrap="none" rtlCol="0">
                <a:spAutoFit/>
              </a:bodyPr>
              <a:lstStyle/>
              <a:p>
                <a:pPr defTabSz="914400"/>
                <a:r>
                  <a:rPr lang="en-US" sz="1200" dirty="0">
                    <a:solidFill>
                      <a:prstClr val="black"/>
                    </a:solidFill>
                    <a:latin typeface="Calisto MT"/>
                  </a:rPr>
                  <a:t>Kemp et al</a:t>
                </a:r>
              </a:p>
            </p:txBody>
          </p:sp>
        </p:grpSp>
      </p:grpSp>
    </p:spTree>
    <p:extLst>
      <p:ext uri="{BB962C8B-B14F-4D97-AF65-F5344CB8AC3E}">
        <p14:creationId xmlns:p14="http://schemas.microsoft.com/office/powerpoint/2010/main" val="12961786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Poisson Process IRM</a:t>
            </a:r>
            <a:endParaRPr lang="en-US" dirty="0"/>
          </a:p>
        </p:txBody>
      </p:sp>
      <p:sp>
        <p:nvSpPr>
          <p:cNvPr id="6" name="Content Placeholder 4"/>
          <p:cNvSpPr>
            <a:spLocks noGrp="1"/>
          </p:cNvSpPr>
          <p:nvPr>
            <p:ph idx="1"/>
          </p:nvPr>
        </p:nvSpPr>
        <p:spPr>
          <a:xfrm>
            <a:off x="685800" y="1589031"/>
            <a:ext cx="7770813" cy="4257022"/>
          </a:xfrm>
        </p:spPr>
        <p:txBody>
          <a:bodyPr/>
          <a:lstStyle/>
          <a:p>
            <a:r>
              <a:rPr lang="en-US" dirty="0" smtClean="0"/>
              <a:t>Often interaction data contains many interactions between the same pair of individuals.</a:t>
            </a:r>
          </a:p>
          <a:p>
            <a:pPr lvl="1"/>
            <a:r>
              <a:rPr lang="en-US" dirty="0" smtClean="0"/>
              <a:t>Cannot be modeled with a vanilla IRM.</a:t>
            </a:r>
          </a:p>
          <a:p>
            <a:r>
              <a:rPr lang="en-US" dirty="0" smtClean="0"/>
              <a:t>Can modify to use Gamma-Poisson observation model.</a:t>
            </a:r>
          </a:p>
          <a:p>
            <a:pPr lvl="1"/>
            <a:r>
              <a:rPr lang="en-US" dirty="0" smtClean="0">
                <a:solidFill>
                  <a:schemeClr val="accent3"/>
                </a:solidFill>
              </a:rPr>
              <a:t>But </a:t>
            </a:r>
            <a:r>
              <a:rPr lang="en-US" dirty="0" smtClean="0"/>
              <a:t>then we cannot predict events into the future.</a:t>
            </a:r>
          </a:p>
          <a:p>
            <a:r>
              <a:rPr lang="en-US" dirty="0" smtClean="0"/>
              <a:t>Therefore we consider a Poisson process.</a:t>
            </a:r>
          </a:p>
          <a:p>
            <a:pPr marL="0" indent="0">
              <a:buNone/>
            </a:pPr>
            <a:endParaRPr lang="en-US" dirty="0"/>
          </a:p>
        </p:txBody>
      </p:sp>
      <p:grpSp>
        <p:nvGrpSpPr>
          <p:cNvPr id="4" name="Group 3"/>
          <p:cNvGrpSpPr/>
          <p:nvPr/>
        </p:nvGrpSpPr>
        <p:grpSpPr>
          <a:xfrm>
            <a:off x="1594554" y="4642556"/>
            <a:ext cx="5473700" cy="1338439"/>
            <a:chOff x="1594554" y="4642556"/>
            <a:chExt cx="5473700" cy="1338439"/>
          </a:xfrm>
        </p:grpSpPr>
        <p:pic>
          <p:nvPicPr>
            <p:cNvPr id="10" name="Picture 9" descr="eq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6674" y="4642556"/>
              <a:ext cx="1854200" cy="342900"/>
            </a:xfrm>
            <a:prstGeom prst="rect">
              <a:avLst/>
            </a:prstGeom>
          </p:spPr>
        </p:pic>
        <p:pic>
          <p:nvPicPr>
            <p:cNvPr id="11" name="Picture 10" descr="eq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4554" y="5587295"/>
              <a:ext cx="5473700" cy="393700"/>
            </a:xfrm>
            <a:prstGeom prst="rect">
              <a:avLst/>
            </a:prstGeom>
          </p:spPr>
        </p:pic>
        <p:pic>
          <p:nvPicPr>
            <p:cNvPr id="7" name="Picture 6" descr="eq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3652" y="5108927"/>
              <a:ext cx="3124200" cy="393700"/>
            </a:xfrm>
            <a:prstGeom prst="rect">
              <a:avLst/>
            </a:prstGeom>
          </p:spPr>
        </p:pic>
      </p:grpSp>
    </p:spTree>
    <p:extLst>
      <p:ext uri="{BB962C8B-B14F-4D97-AF65-F5344CB8AC3E}">
        <p14:creationId xmlns:p14="http://schemas.microsoft.com/office/powerpoint/2010/main" val="23293380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Hawkes Processes</a:t>
            </a:r>
            <a:endParaRPr lang="en-US" dirty="0"/>
          </a:p>
        </p:txBody>
      </p:sp>
      <p:sp>
        <p:nvSpPr>
          <p:cNvPr id="3" name="Content Placeholder 2"/>
          <p:cNvSpPr>
            <a:spLocks noGrp="1"/>
          </p:cNvSpPr>
          <p:nvPr>
            <p:ph idx="1"/>
          </p:nvPr>
        </p:nvSpPr>
        <p:spPr/>
        <p:txBody>
          <a:bodyPr/>
          <a:lstStyle/>
          <a:p>
            <a:r>
              <a:rPr lang="en-US" dirty="0" smtClean="0">
                <a:solidFill>
                  <a:schemeClr val="accent3"/>
                </a:solidFill>
              </a:rPr>
              <a:t>Drawbacks </a:t>
            </a:r>
            <a:r>
              <a:rPr lang="en-US" dirty="0" smtClean="0"/>
              <a:t>of using the Poisson Process:</a:t>
            </a:r>
          </a:p>
          <a:p>
            <a:pPr lvl="1"/>
            <a:r>
              <a:rPr lang="en-US" dirty="0" smtClean="0"/>
              <a:t>Rate of events between pairs of clusters independent of all other pairs.</a:t>
            </a:r>
          </a:p>
          <a:p>
            <a:pPr lvl="1"/>
            <a:r>
              <a:rPr lang="en-US" dirty="0" smtClean="0"/>
              <a:t>Times of events are uniformly distributed.</a:t>
            </a:r>
          </a:p>
          <a:p>
            <a:r>
              <a:rPr lang="en-US" dirty="0" smtClean="0"/>
              <a:t>Instead use a mutually-exciting Hawkes process:</a:t>
            </a:r>
            <a:endParaRPr lang="en-US" dirty="0"/>
          </a:p>
        </p:txBody>
      </p:sp>
      <p:grpSp>
        <p:nvGrpSpPr>
          <p:cNvPr id="46" name="Group 45"/>
          <p:cNvGrpSpPr/>
          <p:nvPr/>
        </p:nvGrpSpPr>
        <p:grpSpPr>
          <a:xfrm>
            <a:off x="1622885" y="5083813"/>
            <a:ext cx="5099345" cy="1651963"/>
            <a:chOff x="1905105" y="5140257"/>
            <a:chExt cx="5099345" cy="1651963"/>
          </a:xfrm>
        </p:grpSpPr>
        <p:grpSp>
          <p:nvGrpSpPr>
            <p:cNvPr id="37" name="Group 36"/>
            <p:cNvGrpSpPr/>
            <p:nvPr/>
          </p:nvGrpSpPr>
          <p:grpSpPr>
            <a:xfrm>
              <a:off x="1905105" y="5183193"/>
              <a:ext cx="5099345" cy="1609027"/>
              <a:chOff x="1905105" y="5183193"/>
              <a:chExt cx="5099345" cy="1609027"/>
            </a:xfrm>
          </p:grpSpPr>
          <p:cxnSp>
            <p:nvCxnSpPr>
              <p:cNvPr id="19" name="Straight Connector 18"/>
              <p:cNvCxnSpPr/>
              <p:nvPr/>
            </p:nvCxnSpPr>
            <p:spPr>
              <a:xfrm>
                <a:off x="2743200" y="5952162"/>
                <a:ext cx="163457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2749217" y="5183193"/>
                <a:ext cx="0" cy="106532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749217" y="6248514"/>
                <a:ext cx="4255233" cy="2048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1905105" y="5490497"/>
                <a:ext cx="492443" cy="461665"/>
              </a:xfrm>
              <a:prstGeom prst="rect">
                <a:avLst/>
              </a:prstGeom>
              <a:noFill/>
            </p:spPr>
            <p:txBody>
              <a:bodyPr wrap="none" rtlCol="0">
                <a:spAutoFit/>
              </a:bodyPr>
              <a:lstStyle/>
              <a:p>
                <a:pPr defTabSz="914400"/>
                <a:r>
                  <a:rPr lang="en-US" sz="2400" dirty="0" err="1">
                    <a:solidFill>
                      <a:prstClr val="white"/>
                    </a:solidFill>
                    <a:latin typeface="Calisto MT"/>
                  </a:rPr>
                  <a:t>λ</a:t>
                </a:r>
                <a:endParaRPr lang="en-US" sz="2400" dirty="0">
                  <a:solidFill>
                    <a:prstClr val="white"/>
                  </a:solidFill>
                  <a:latin typeface="Calisto MT"/>
                </a:endParaRPr>
              </a:p>
            </p:txBody>
          </p:sp>
          <p:sp>
            <p:nvSpPr>
              <p:cNvPr id="17" name="TextBox 16"/>
              <p:cNvSpPr txBox="1"/>
              <p:nvPr/>
            </p:nvSpPr>
            <p:spPr>
              <a:xfrm>
                <a:off x="5039314" y="6269000"/>
                <a:ext cx="300082" cy="523220"/>
              </a:xfrm>
              <a:prstGeom prst="rect">
                <a:avLst/>
              </a:prstGeom>
              <a:noFill/>
            </p:spPr>
            <p:txBody>
              <a:bodyPr wrap="none" rtlCol="0">
                <a:spAutoFit/>
              </a:bodyPr>
              <a:lstStyle/>
              <a:p>
                <a:pPr defTabSz="914400"/>
                <a:r>
                  <a:rPr lang="en-US" sz="2800" dirty="0">
                    <a:solidFill>
                      <a:prstClr val="white"/>
                    </a:solidFill>
                    <a:latin typeface="Calisto MT"/>
                  </a:rPr>
                  <a:t>t</a:t>
                </a:r>
              </a:p>
            </p:txBody>
          </p:sp>
          <p:cxnSp>
            <p:nvCxnSpPr>
              <p:cNvPr id="21" name="Straight Connector 20"/>
              <p:cNvCxnSpPr/>
              <p:nvPr/>
            </p:nvCxnSpPr>
            <p:spPr>
              <a:xfrm flipV="1">
                <a:off x="4370501" y="5485020"/>
                <a:ext cx="0" cy="461665"/>
              </a:xfrm>
              <a:prstGeom prst="line">
                <a:avLst/>
              </a:prstGeom>
            </p:spPr>
            <p:style>
              <a:lnRef idx="2">
                <a:schemeClr val="accent1"/>
              </a:lnRef>
              <a:fillRef idx="0">
                <a:schemeClr val="accent1"/>
              </a:fillRef>
              <a:effectRef idx="1">
                <a:schemeClr val="accent1"/>
              </a:effectRef>
              <a:fontRef idx="minor">
                <a:schemeClr val="tx1"/>
              </a:fontRef>
            </p:style>
          </p:cxnSp>
          <p:sp>
            <p:nvSpPr>
              <p:cNvPr id="27" name="Freeform 26"/>
              <p:cNvSpPr/>
              <p:nvPr/>
            </p:nvSpPr>
            <p:spPr>
              <a:xfrm>
                <a:off x="4370501" y="5485021"/>
                <a:ext cx="327760" cy="348277"/>
              </a:xfrm>
              <a:custGeom>
                <a:avLst/>
                <a:gdLst>
                  <a:gd name="connsiteX0" fmla="*/ 0 w 327760"/>
                  <a:gd name="connsiteY0" fmla="*/ 0 h 348277"/>
                  <a:gd name="connsiteX1" fmla="*/ 143395 w 327760"/>
                  <a:gd name="connsiteY1" fmla="*/ 266330 h 348277"/>
                  <a:gd name="connsiteX2" fmla="*/ 327760 w 327760"/>
                  <a:gd name="connsiteY2" fmla="*/ 348277 h 348277"/>
                </a:gdLst>
                <a:ahLst/>
                <a:cxnLst>
                  <a:cxn ang="0">
                    <a:pos x="connsiteX0" y="connsiteY0"/>
                  </a:cxn>
                  <a:cxn ang="0">
                    <a:pos x="connsiteX1" y="connsiteY1"/>
                  </a:cxn>
                  <a:cxn ang="0">
                    <a:pos x="connsiteX2" y="connsiteY2"/>
                  </a:cxn>
                </a:cxnLst>
                <a:rect l="l" t="t" r="r" b="b"/>
                <a:pathLst>
                  <a:path w="327760" h="348277">
                    <a:moveTo>
                      <a:pt x="0" y="0"/>
                    </a:moveTo>
                    <a:cubicBezTo>
                      <a:pt x="44384" y="104142"/>
                      <a:pt x="88768" y="208284"/>
                      <a:pt x="143395" y="266330"/>
                    </a:cubicBezTo>
                    <a:cubicBezTo>
                      <a:pt x="198022" y="324376"/>
                      <a:pt x="327760" y="348277"/>
                      <a:pt x="327760" y="348277"/>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defTabSz="914400"/>
                <a:endParaRPr lang="en-US">
                  <a:solidFill>
                    <a:prstClr val="white"/>
                  </a:solidFill>
                  <a:latin typeface="Calisto MT"/>
                </a:endParaRPr>
              </a:p>
            </p:txBody>
          </p:sp>
          <p:cxnSp>
            <p:nvCxnSpPr>
              <p:cNvPr id="28" name="Straight Connector 27"/>
              <p:cNvCxnSpPr/>
              <p:nvPr/>
            </p:nvCxnSpPr>
            <p:spPr>
              <a:xfrm flipV="1">
                <a:off x="4707267" y="5376672"/>
                <a:ext cx="0" cy="461665"/>
              </a:xfrm>
              <a:prstGeom prst="line">
                <a:avLst/>
              </a:prstGeom>
            </p:spPr>
            <p:style>
              <a:lnRef idx="2">
                <a:schemeClr val="accent1"/>
              </a:lnRef>
              <a:fillRef idx="0">
                <a:schemeClr val="accent1"/>
              </a:fillRef>
              <a:effectRef idx="1">
                <a:schemeClr val="accent1"/>
              </a:effectRef>
              <a:fontRef idx="minor">
                <a:schemeClr val="tx1"/>
              </a:fontRef>
            </p:style>
          </p:cxnSp>
          <p:sp>
            <p:nvSpPr>
              <p:cNvPr id="29" name="Freeform 28"/>
              <p:cNvSpPr/>
              <p:nvPr/>
            </p:nvSpPr>
            <p:spPr>
              <a:xfrm>
                <a:off x="4707266" y="5371090"/>
                <a:ext cx="662610" cy="575595"/>
              </a:xfrm>
              <a:custGeom>
                <a:avLst/>
                <a:gdLst>
                  <a:gd name="connsiteX0" fmla="*/ 0 w 327760"/>
                  <a:gd name="connsiteY0" fmla="*/ 0 h 348277"/>
                  <a:gd name="connsiteX1" fmla="*/ 143395 w 327760"/>
                  <a:gd name="connsiteY1" fmla="*/ 266330 h 348277"/>
                  <a:gd name="connsiteX2" fmla="*/ 327760 w 327760"/>
                  <a:gd name="connsiteY2" fmla="*/ 348277 h 348277"/>
                </a:gdLst>
                <a:ahLst/>
                <a:cxnLst>
                  <a:cxn ang="0">
                    <a:pos x="connsiteX0" y="connsiteY0"/>
                  </a:cxn>
                  <a:cxn ang="0">
                    <a:pos x="connsiteX1" y="connsiteY1"/>
                  </a:cxn>
                  <a:cxn ang="0">
                    <a:pos x="connsiteX2" y="connsiteY2"/>
                  </a:cxn>
                </a:cxnLst>
                <a:rect l="l" t="t" r="r" b="b"/>
                <a:pathLst>
                  <a:path w="327760" h="348277">
                    <a:moveTo>
                      <a:pt x="0" y="0"/>
                    </a:moveTo>
                    <a:cubicBezTo>
                      <a:pt x="44384" y="104142"/>
                      <a:pt x="88768" y="208284"/>
                      <a:pt x="143395" y="266330"/>
                    </a:cubicBezTo>
                    <a:cubicBezTo>
                      <a:pt x="198022" y="324376"/>
                      <a:pt x="327760" y="348277"/>
                      <a:pt x="327760" y="348277"/>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defTabSz="914400"/>
                <a:endParaRPr lang="en-US">
                  <a:solidFill>
                    <a:prstClr val="white"/>
                  </a:solidFill>
                  <a:latin typeface="Calisto MT"/>
                </a:endParaRPr>
              </a:p>
            </p:txBody>
          </p:sp>
          <p:cxnSp>
            <p:nvCxnSpPr>
              <p:cNvPr id="33" name="Straight Connector 32"/>
              <p:cNvCxnSpPr/>
              <p:nvPr/>
            </p:nvCxnSpPr>
            <p:spPr>
              <a:xfrm>
                <a:off x="5358384" y="5943600"/>
                <a:ext cx="1634575" cy="0"/>
              </a:xfrm>
              <a:prstGeom prst="line">
                <a:avLst/>
              </a:prstGeom>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2333719" y="5767496"/>
                <a:ext cx="415498" cy="369332"/>
              </a:xfrm>
              <a:prstGeom prst="rect">
                <a:avLst/>
              </a:prstGeom>
              <a:noFill/>
            </p:spPr>
            <p:txBody>
              <a:bodyPr wrap="none" rtlCol="0">
                <a:spAutoFit/>
              </a:bodyPr>
              <a:lstStyle/>
              <a:p>
                <a:pPr defTabSz="914400"/>
                <a:r>
                  <a:rPr lang="en-US" dirty="0" err="1">
                    <a:solidFill>
                      <a:prstClr val="white"/>
                    </a:solidFill>
                    <a:latin typeface="Calisto MT"/>
                  </a:rPr>
                  <a:t>γ</a:t>
                </a:r>
                <a:endParaRPr lang="en-US" dirty="0">
                  <a:solidFill>
                    <a:prstClr val="white"/>
                  </a:solidFill>
                  <a:latin typeface="Calisto MT"/>
                </a:endParaRPr>
              </a:p>
            </p:txBody>
          </p:sp>
        </p:grpSp>
        <p:cxnSp>
          <p:nvCxnSpPr>
            <p:cNvPr id="39" name="Straight Connector 38"/>
            <p:cNvCxnSpPr/>
            <p:nvPr/>
          </p:nvCxnSpPr>
          <p:spPr>
            <a:xfrm>
              <a:off x="4390986" y="6095854"/>
              <a:ext cx="0" cy="378016"/>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727751" y="6104845"/>
              <a:ext cx="0" cy="378016"/>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4097004" y="6359939"/>
              <a:ext cx="591703" cy="369332"/>
            </a:xfrm>
            <a:prstGeom prst="rect">
              <a:avLst/>
            </a:prstGeom>
            <a:noFill/>
          </p:spPr>
          <p:txBody>
            <a:bodyPr wrap="none" rtlCol="0">
              <a:spAutoFit/>
            </a:bodyPr>
            <a:lstStyle/>
            <a:p>
              <a:pPr defTabSz="914400"/>
              <a:r>
                <a:rPr lang="en-US" dirty="0" err="1">
                  <a:solidFill>
                    <a:prstClr val="white"/>
                  </a:solidFill>
                  <a:latin typeface="Calisto MT"/>
                </a:rPr>
                <a:t>q</a:t>
              </a:r>
              <a:r>
                <a:rPr lang="en-US" sz="1200" dirty="0" err="1">
                  <a:solidFill>
                    <a:prstClr val="white"/>
                  </a:solidFill>
                  <a:latin typeface="Wingdings"/>
                  <a:ea typeface="Wingdings"/>
                  <a:cs typeface="Wingdings"/>
                  <a:sym typeface="Wingdings"/>
                </a:rPr>
                <a:t></a:t>
              </a:r>
              <a:r>
                <a:rPr lang="en-US" dirty="0" err="1">
                  <a:solidFill>
                    <a:prstClr val="white"/>
                  </a:solidFill>
                  <a:latin typeface="Calisto MT"/>
                </a:rPr>
                <a:t>p</a:t>
              </a:r>
              <a:endParaRPr lang="en-US" dirty="0">
                <a:solidFill>
                  <a:prstClr val="white"/>
                </a:solidFill>
                <a:latin typeface="Calisto MT"/>
              </a:endParaRPr>
            </a:p>
          </p:txBody>
        </p:sp>
        <p:sp>
          <p:nvSpPr>
            <p:cNvPr id="45" name="TextBox 44"/>
            <p:cNvSpPr txBox="1"/>
            <p:nvPr/>
          </p:nvSpPr>
          <p:spPr>
            <a:xfrm>
              <a:off x="6319647" y="5140257"/>
              <a:ext cx="684803" cy="461665"/>
            </a:xfrm>
            <a:prstGeom prst="rect">
              <a:avLst/>
            </a:prstGeom>
            <a:noFill/>
          </p:spPr>
          <p:txBody>
            <a:bodyPr wrap="none" rtlCol="0">
              <a:spAutoFit/>
            </a:bodyPr>
            <a:lstStyle/>
            <a:p>
              <a:pPr defTabSz="914400"/>
              <a:r>
                <a:rPr lang="en-US" sz="2400" dirty="0" err="1">
                  <a:solidFill>
                    <a:prstClr val="white"/>
                  </a:solidFill>
                  <a:latin typeface="Calisto MT"/>
                  <a:sym typeface="Wingdings"/>
                </a:rPr>
                <a:t>p</a:t>
              </a:r>
              <a:r>
                <a:rPr lang="en-US" sz="1200" dirty="0" err="1">
                  <a:solidFill>
                    <a:prstClr val="white"/>
                  </a:solidFill>
                  <a:latin typeface="Wingdings"/>
                  <a:ea typeface="Wingdings"/>
                  <a:cs typeface="Wingdings"/>
                  <a:sym typeface="Wingdings"/>
                </a:rPr>
                <a:t></a:t>
              </a:r>
              <a:r>
                <a:rPr lang="en-US" sz="2400" dirty="0" err="1">
                  <a:solidFill>
                    <a:prstClr val="white"/>
                  </a:solidFill>
                  <a:latin typeface="Calisto MT"/>
                  <a:sym typeface="Wingdings"/>
                </a:rPr>
                <a:t>q</a:t>
              </a:r>
              <a:endParaRPr lang="en-US" sz="2400" dirty="0">
                <a:solidFill>
                  <a:prstClr val="white"/>
                </a:solidFill>
                <a:latin typeface="Calisto MT"/>
              </a:endParaRPr>
            </a:p>
          </p:txBody>
        </p:sp>
      </p:grpSp>
      <p:grpSp>
        <p:nvGrpSpPr>
          <p:cNvPr id="4" name="Group 3"/>
          <p:cNvGrpSpPr/>
          <p:nvPr/>
        </p:nvGrpSpPr>
        <p:grpSpPr>
          <a:xfrm>
            <a:off x="1162111" y="4126086"/>
            <a:ext cx="5949889" cy="728135"/>
            <a:chOff x="1162111" y="3942643"/>
            <a:chExt cx="5949889" cy="728135"/>
          </a:xfrm>
        </p:grpSpPr>
        <p:pic>
          <p:nvPicPr>
            <p:cNvPr id="25" name="Picture 24" descr="eq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111" y="4024515"/>
              <a:ext cx="3677327" cy="646263"/>
            </a:xfrm>
            <a:prstGeom prst="rect">
              <a:avLst/>
            </a:prstGeom>
          </p:spPr>
        </p:pic>
        <p:pic>
          <p:nvPicPr>
            <p:cNvPr id="26" name="Picture 25" descr="eq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2340" y="3942643"/>
              <a:ext cx="1989660" cy="432144"/>
            </a:xfrm>
            <a:prstGeom prst="rect">
              <a:avLst/>
            </a:prstGeom>
          </p:spPr>
        </p:pic>
      </p:grpSp>
    </p:spTree>
    <p:extLst>
      <p:ext uri="{BB962C8B-B14F-4D97-AF65-F5344CB8AC3E}">
        <p14:creationId xmlns:p14="http://schemas.microsoft.com/office/powerpoint/2010/main" val="248278743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5895</TotalTime>
  <Words>2323</Words>
  <Application>Microsoft Macintosh PowerPoint</Application>
  <PresentationFormat>On-screen Show (4:3)</PresentationFormat>
  <Paragraphs>365</Paragraphs>
  <Slides>60</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60</vt:i4>
      </vt:variant>
    </vt:vector>
  </HeadingPairs>
  <TitlesOfParts>
    <vt:vector size="72" baseType="lpstr">
      <vt:lpstr>Arial Black</vt:lpstr>
      <vt:lpstr>Calibri</vt:lpstr>
      <vt:lpstr>Calisto MT</vt:lpstr>
      <vt:lpstr>Chalkboard</vt:lpstr>
      <vt:lpstr>Garamond</vt:lpstr>
      <vt:lpstr>Helvetica</vt:lpstr>
      <vt:lpstr>Helvetica Light</vt:lpstr>
      <vt:lpstr>ＭＳ Ｐゴシック</vt:lpstr>
      <vt:lpstr>Wingdings</vt:lpstr>
      <vt:lpstr>Zapf Dingbats</vt:lpstr>
      <vt:lpstr>Arial</vt:lpstr>
      <vt:lpstr>Story</vt:lpstr>
      <vt:lpstr>Interacting Dynamic Processes for Social Network Data</vt:lpstr>
      <vt:lpstr>My Research Areas</vt:lpstr>
      <vt:lpstr>Social Interactions</vt:lpstr>
      <vt:lpstr>Outline</vt:lpstr>
      <vt:lpstr>Reciprocating Relationships</vt:lpstr>
      <vt:lpstr>Reciprocating Relationships</vt:lpstr>
      <vt:lpstr>Infinite Relational Model</vt:lpstr>
      <vt:lpstr>Poisson Process IRM</vt:lpstr>
      <vt:lpstr>Hawkes Processes</vt:lpstr>
      <vt:lpstr>Multivariate Hawkes Process</vt:lpstr>
      <vt:lpstr>Inference</vt:lpstr>
      <vt:lpstr>Experiments: Correlates of War</vt:lpstr>
      <vt:lpstr>Experiments:</vt:lpstr>
      <vt:lpstr>Bayesian Echo Chamber</vt:lpstr>
      <vt:lpstr>Temporal Influence</vt:lpstr>
      <vt:lpstr>Linguistic Accommodation</vt:lpstr>
      <vt:lpstr>Mutually Exciting Language Models</vt:lpstr>
      <vt:lpstr>For each person…</vt:lpstr>
      <vt:lpstr>Linguistic Influence</vt:lpstr>
      <vt:lpstr>DC v Heller: Temporal Influence</vt:lpstr>
      <vt:lpstr>DC v Heller: Linguistic Influence</vt:lpstr>
      <vt:lpstr>12 Angry Men</vt:lpstr>
      <vt:lpstr>Federal Reserve Board Meetings</vt:lpstr>
      <vt:lpstr>Relating Time and Content</vt:lpstr>
      <vt:lpstr>Extensions</vt:lpstr>
      <vt:lpstr>Infection in a Social Network</vt:lpstr>
      <vt:lpstr>Social Evolution Experiment</vt:lpstr>
      <vt:lpstr>Student Hall Network</vt:lpstr>
      <vt:lpstr>Health Surveys</vt:lpstr>
      <vt:lpstr>Hidden Markov Models</vt:lpstr>
      <vt:lpstr>Graph-coupled HMMs</vt:lpstr>
      <vt:lpstr>GCHMM Inference</vt:lpstr>
      <vt:lpstr>GCHMMs for Modeling Infection</vt:lpstr>
      <vt:lpstr>Experimental Results</vt:lpstr>
      <vt:lpstr>Aiello Group Data</vt:lpstr>
      <vt:lpstr>Hierarchical GCHMMs</vt:lpstr>
      <vt:lpstr>Results</vt:lpstr>
      <vt:lpstr>Extensions</vt:lpstr>
      <vt:lpstr>More ML for Healthcare 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Chronic Kidney Disease (CKD)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Work</vt:lpstr>
      <vt:lpstr>Future Work</vt:lpstr>
      <vt:lpstr>Collaborators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Bayesian Models of  Social Interactions</dc:title>
  <dc:creator>Katherine Heller</dc:creator>
  <cp:lastModifiedBy>Microsoft Office User</cp:lastModifiedBy>
  <cp:revision>41</cp:revision>
  <dcterms:created xsi:type="dcterms:W3CDTF">2015-06-24T13:26:18Z</dcterms:created>
  <dcterms:modified xsi:type="dcterms:W3CDTF">2017-03-29T16:38:59Z</dcterms:modified>
</cp:coreProperties>
</file>

<file path=docProps/thumbnail.jpeg>
</file>